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60" r:id="rId2"/>
    <p:sldId id="256"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214A0C-6188-4AAF-A782-77C42D4CAB5D}" type="datetimeFigureOut">
              <a:rPr lang="en-US" smtClean="0"/>
              <a:t>8/6/2019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DC9BBB-5046-4FBC-BACC-D1CBC0753473}" type="slidenum">
              <a:rPr lang="en-US" smtClean="0"/>
              <a:t>‹#›</a:t>
            </a:fld>
            <a:endParaRPr lang="en-US"/>
          </a:p>
        </p:txBody>
      </p:sp>
    </p:spTree>
    <p:extLst>
      <p:ext uri="{BB962C8B-B14F-4D97-AF65-F5344CB8AC3E}">
        <p14:creationId xmlns:p14="http://schemas.microsoft.com/office/powerpoint/2010/main" val="7698056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DC9BBB-5046-4FBC-BACC-D1CBC0753473}" type="slidenum">
              <a:rPr lang="en-US" smtClean="0"/>
              <a:t>1</a:t>
            </a:fld>
            <a:endParaRPr lang="en-US"/>
          </a:p>
        </p:txBody>
      </p:sp>
    </p:spTree>
    <p:extLst>
      <p:ext uri="{BB962C8B-B14F-4D97-AF65-F5344CB8AC3E}">
        <p14:creationId xmlns:p14="http://schemas.microsoft.com/office/powerpoint/2010/main" val="402739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DC9BBB-5046-4FBC-BACC-D1CBC0753473}" type="slidenum">
              <a:rPr lang="en-US" smtClean="0"/>
              <a:t>2</a:t>
            </a:fld>
            <a:endParaRPr lang="en-US"/>
          </a:p>
        </p:txBody>
      </p:sp>
    </p:spTree>
    <p:extLst>
      <p:ext uri="{BB962C8B-B14F-4D97-AF65-F5344CB8AC3E}">
        <p14:creationId xmlns:p14="http://schemas.microsoft.com/office/powerpoint/2010/main" val="2060840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*Kenya</a:t>
            </a:r>
            <a:r>
              <a:rPr lang="en-US" baseline="0" dirty="0" smtClean="0"/>
              <a:t>, South Africa, Uganda, Ethiopia, DRC, and Djibouti were chosen because the majority of IIM FTJ Refugee cases are in these countries. </a:t>
            </a:r>
            <a:endParaRPr lang="en-US" dirty="0"/>
          </a:p>
        </p:txBody>
      </p:sp>
      <p:sp>
        <p:nvSpPr>
          <p:cNvPr id="4" name="Slide Number Placeholder 3"/>
          <p:cNvSpPr>
            <a:spLocks noGrp="1"/>
          </p:cNvSpPr>
          <p:nvPr>
            <p:ph type="sldNum" sz="quarter" idx="10"/>
          </p:nvPr>
        </p:nvSpPr>
        <p:spPr/>
        <p:txBody>
          <a:bodyPr/>
          <a:lstStyle/>
          <a:p>
            <a:fld id="{77DC9BBB-5046-4FBC-BACC-D1CBC0753473}" type="slidenum">
              <a:rPr lang="en-US" smtClean="0"/>
              <a:t>3</a:t>
            </a:fld>
            <a:endParaRPr lang="en-US"/>
          </a:p>
        </p:txBody>
      </p:sp>
    </p:spTree>
    <p:extLst>
      <p:ext uri="{BB962C8B-B14F-4D97-AF65-F5344CB8AC3E}">
        <p14:creationId xmlns:p14="http://schemas.microsoft.com/office/powerpoint/2010/main" val="4134846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*Kenya</a:t>
            </a:r>
            <a:r>
              <a:rPr lang="en-US" baseline="0" dirty="0" smtClean="0"/>
              <a:t>, South Africa, Uganda, Ethiopia, and Djibouti were chosen because the majority of IIM FTJ Refugee cases are in these countries. </a:t>
            </a:r>
            <a:endParaRPr lang="en-US" dirty="0" smtClean="0"/>
          </a:p>
          <a:p>
            <a:endParaRPr lang="en-US" dirty="0"/>
          </a:p>
        </p:txBody>
      </p:sp>
      <p:sp>
        <p:nvSpPr>
          <p:cNvPr id="4" name="Slide Number Placeholder 3"/>
          <p:cNvSpPr>
            <a:spLocks noGrp="1"/>
          </p:cNvSpPr>
          <p:nvPr>
            <p:ph type="sldNum" sz="quarter" idx="10"/>
          </p:nvPr>
        </p:nvSpPr>
        <p:spPr/>
        <p:txBody>
          <a:bodyPr/>
          <a:lstStyle/>
          <a:p>
            <a:fld id="{77DC9BBB-5046-4FBC-BACC-D1CBC0753473}" type="slidenum">
              <a:rPr lang="en-US" smtClean="0"/>
              <a:t>4</a:t>
            </a:fld>
            <a:endParaRPr lang="en-US"/>
          </a:p>
        </p:txBody>
      </p:sp>
    </p:spTree>
    <p:extLst>
      <p:ext uri="{BB962C8B-B14F-4D97-AF65-F5344CB8AC3E}">
        <p14:creationId xmlns:p14="http://schemas.microsoft.com/office/powerpoint/2010/main" val="3417213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EE42D670-C28D-4FF7-A04E-9958046BF3E4}" type="datetime1">
              <a:rPr lang="en-US" smtClean="0"/>
              <a:t>8/6/2019</a:t>
            </a:fld>
            <a:endParaRPr lang="en-US"/>
          </a:p>
        </p:txBody>
      </p:sp>
      <p:sp>
        <p:nvSpPr>
          <p:cNvPr id="8" name="Slide Number Placeholder 7"/>
          <p:cNvSpPr>
            <a:spLocks noGrp="1"/>
          </p:cNvSpPr>
          <p:nvPr>
            <p:ph type="sldNum" sz="quarter" idx="11"/>
          </p:nvPr>
        </p:nvSpPr>
        <p:spPr/>
        <p:txBody>
          <a:bodyPr/>
          <a:lstStyle/>
          <a:p>
            <a:fld id="{FC0686B5-FA0E-49F5-BFCA-01C9F35DA2FC}" type="slidenum">
              <a:rPr lang="en-US" smtClean="0"/>
              <a:t>‹#›</a:t>
            </a:fld>
            <a:endParaRPr lang="en-US"/>
          </a:p>
        </p:txBody>
      </p:sp>
      <p:sp>
        <p:nvSpPr>
          <p:cNvPr id="9" name="Footer Placeholder 8"/>
          <p:cNvSpPr>
            <a:spLocks noGrp="1"/>
          </p:cNvSpPr>
          <p:nvPr>
            <p:ph type="ftr" sz="quarter" idx="12"/>
          </p:nvPr>
        </p:nvSpPr>
        <p:spPr/>
        <p:txBody>
          <a:bodyPr/>
          <a:lstStyle/>
          <a:p>
            <a:r>
              <a:rPr lang="en-US" smtClean="0"/>
              <a:t>Last updated 06/21/2019-This was created by the International Institute of Minnesota </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60EC17-7ADB-4FE6-8163-9825B2998B42}" type="datetime1">
              <a:rPr lang="en-US" smtClean="0"/>
              <a:t>8/6/2019</a:t>
            </a:fld>
            <a:endParaRPr lang="en-US"/>
          </a:p>
        </p:txBody>
      </p:sp>
      <p:sp>
        <p:nvSpPr>
          <p:cNvPr id="5" name="Footer Placeholder 4"/>
          <p:cNvSpPr>
            <a:spLocks noGrp="1"/>
          </p:cNvSpPr>
          <p:nvPr>
            <p:ph type="ftr" sz="quarter" idx="11"/>
          </p:nvPr>
        </p:nvSpPr>
        <p:spPr/>
        <p:txBody>
          <a:bodyPr/>
          <a:lstStyle/>
          <a:p>
            <a:r>
              <a:rPr lang="en-US" smtClean="0"/>
              <a:t>Last updated 06/21/2019-This was created by the International Institute of Minnesota </a:t>
            </a:r>
            <a:endParaRPr lang="en-US"/>
          </a:p>
        </p:txBody>
      </p:sp>
      <p:sp>
        <p:nvSpPr>
          <p:cNvPr id="6" name="Slide Number Placeholder 5"/>
          <p:cNvSpPr>
            <a:spLocks noGrp="1"/>
          </p:cNvSpPr>
          <p:nvPr>
            <p:ph type="sldNum" sz="quarter" idx="12"/>
          </p:nvPr>
        </p:nvSpPr>
        <p:spPr/>
        <p:txBody>
          <a:bodyPr/>
          <a:lstStyle/>
          <a:p>
            <a:fld id="{FC0686B5-FA0E-49F5-BFCA-01C9F35DA2F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C7D504-5A80-48A7-92F4-C3A21BC9D5DF}" type="datetime1">
              <a:rPr lang="en-US" smtClean="0"/>
              <a:t>8/6/2019</a:t>
            </a:fld>
            <a:endParaRPr lang="en-US"/>
          </a:p>
        </p:txBody>
      </p:sp>
      <p:sp>
        <p:nvSpPr>
          <p:cNvPr id="5" name="Footer Placeholder 4"/>
          <p:cNvSpPr>
            <a:spLocks noGrp="1"/>
          </p:cNvSpPr>
          <p:nvPr>
            <p:ph type="ftr" sz="quarter" idx="11"/>
          </p:nvPr>
        </p:nvSpPr>
        <p:spPr/>
        <p:txBody>
          <a:bodyPr/>
          <a:lstStyle/>
          <a:p>
            <a:r>
              <a:rPr lang="en-US" smtClean="0"/>
              <a:t>Last updated 06/21/2019-This was created by the International Institute of Minnesota </a:t>
            </a:r>
            <a:endParaRPr lang="en-US"/>
          </a:p>
        </p:txBody>
      </p:sp>
      <p:sp>
        <p:nvSpPr>
          <p:cNvPr id="6" name="Slide Number Placeholder 5"/>
          <p:cNvSpPr>
            <a:spLocks noGrp="1"/>
          </p:cNvSpPr>
          <p:nvPr>
            <p:ph type="sldNum" sz="quarter" idx="12"/>
          </p:nvPr>
        </p:nvSpPr>
        <p:spPr/>
        <p:txBody>
          <a:bodyPr/>
          <a:lstStyle/>
          <a:p>
            <a:fld id="{FC0686B5-FA0E-49F5-BFCA-01C9F35DA2F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B9E4F171-F0AC-4AB8-B598-51EC2DEC23D2}" type="datetime1">
              <a:rPr lang="en-US" smtClean="0"/>
              <a:t>8/6/2019</a:t>
            </a:fld>
            <a:endParaRPr lang="en-US"/>
          </a:p>
        </p:txBody>
      </p:sp>
      <p:sp>
        <p:nvSpPr>
          <p:cNvPr id="5" name="Footer Placeholder 4"/>
          <p:cNvSpPr>
            <a:spLocks noGrp="1"/>
          </p:cNvSpPr>
          <p:nvPr>
            <p:ph type="ftr" sz="quarter" idx="11"/>
          </p:nvPr>
        </p:nvSpPr>
        <p:spPr/>
        <p:txBody>
          <a:bodyPr/>
          <a:lstStyle/>
          <a:p>
            <a:r>
              <a:rPr lang="en-US" smtClean="0"/>
              <a:t>Last updated 06/21/2019-This was created by the International Institute of Minnesota </a:t>
            </a:r>
            <a:endParaRPr lang="en-US"/>
          </a:p>
        </p:txBody>
      </p:sp>
      <p:sp>
        <p:nvSpPr>
          <p:cNvPr id="6" name="Slide Number Placeholder 5"/>
          <p:cNvSpPr>
            <a:spLocks noGrp="1"/>
          </p:cNvSpPr>
          <p:nvPr>
            <p:ph type="sldNum" sz="quarter" idx="12"/>
          </p:nvPr>
        </p:nvSpPr>
        <p:spPr/>
        <p:txBody>
          <a:bodyPr/>
          <a:lstStyle/>
          <a:p>
            <a:fld id="{FC0686B5-FA0E-49F5-BFCA-01C9F35DA2F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EB14B8-B585-4FC9-A96B-7FD1009300D0}" type="datetime1">
              <a:rPr lang="en-US" smtClean="0"/>
              <a:t>8/6/2019</a:t>
            </a:fld>
            <a:endParaRPr lang="en-US"/>
          </a:p>
        </p:txBody>
      </p:sp>
      <p:sp>
        <p:nvSpPr>
          <p:cNvPr id="5" name="Footer Placeholder 4"/>
          <p:cNvSpPr>
            <a:spLocks noGrp="1"/>
          </p:cNvSpPr>
          <p:nvPr>
            <p:ph type="ftr" sz="quarter" idx="11"/>
          </p:nvPr>
        </p:nvSpPr>
        <p:spPr/>
        <p:txBody>
          <a:bodyPr/>
          <a:lstStyle/>
          <a:p>
            <a:r>
              <a:rPr lang="en-US" smtClean="0"/>
              <a:t>Last updated 06/21/2019-This was created by the International Institute of Minnesota </a:t>
            </a:r>
            <a:endParaRPr lang="en-US"/>
          </a:p>
        </p:txBody>
      </p:sp>
      <p:sp>
        <p:nvSpPr>
          <p:cNvPr id="6" name="Slide Number Placeholder 5"/>
          <p:cNvSpPr>
            <a:spLocks noGrp="1"/>
          </p:cNvSpPr>
          <p:nvPr>
            <p:ph type="sldNum" sz="quarter" idx="12"/>
          </p:nvPr>
        </p:nvSpPr>
        <p:spPr/>
        <p:txBody>
          <a:bodyPr/>
          <a:lstStyle/>
          <a:p>
            <a:fld id="{FC0686B5-FA0E-49F5-BFCA-01C9F35DA2FC}"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A1106E22-B6A1-4971-88CC-37F81B10BB85}" type="datetime1">
              <a:rPr lang="en-US" smtClean="0"/>
              <a:t>8/6/2019</a:t>
            </a:fld>
            <a:endParaRPr lang="en-US"/>
          </a:p>
        </p:txBody>
      </p:sp>
      <p:sp>
        <p:nvSpPr>
          <p:cNvPr id="6" name="Footer Placeholder 5"/>
          <p:cNvSpPr>
            <a:spLocks noGrp="1"/>
          </p:cNvSpPr>
          <p:nvPr>
            <p:ph type="ftr" sz="quarter" idx="11"/>
          </p:nvPr>
        </p:nvSpPr>
        <p:spPr/>
        <p:txBody>
          <a:bodyPr/>
          <a:lstStyle/>
          <a:p>
            <a:r>
              <a:rPr lang="en-US" smtClean="0"/>
              <a:t>Last updated 06/21/2019-This was created by the International Institute of Minnesota </a:t>
            </a:r>
            <a:endParaRPr lang="en-US"/>
          </a:p>
        </p:txBody>
      </p:sp>
      <p:sp>
        <p:nvSpPr>
          <p:cNvPr id="7" name="Slide Number Placeholder 6"/>
          <p:cNvSpPr>
            <a:spLocks noGrp="1"/>
          </p:cNvSpPr>
          <p:nvPr>
            <p:ph type="sldNum" sz="quarter" idx="12"/>
          </p:nvPr>
        </p:nvSpPr>
        <p:spPr/>
        <p:txBody>
          <a:bodyPr/>
          <a:lstStyle/>
          <a:p>
            <a:fld id="{FC0686B5-FA0E-49F5-BFCA-01C9F35DA2FC}"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4FA47C3-28F6-40E9-A5ED-89CF02F096C1}" type="datetime1">
              <a:rPr lang="en-US" smtClean="0"/>
              <a:t>8/6/2019</a:t>
            </a:fld>
            <a:endParaRPr lang="en-US"/>
          </a:p>
        </p:txBody>
      </p:sp>
      <p:sp>
        <p:nvSpPr>
          <p:cNvPr id="8" name="Footer Placeholder 7"/>
          <p:cNvSpPr>
            <a:spLocks noGrp="1"/>
          </p:cNvSpPr>
          <p:nvPr>
            <p:ph type="ftr" sz="quarter" idx="11"/>
          </p:nvPr>
        </p:nvSpPr>
        <p:spPr/>
        <p:txBody>
          <a:bodyPr/>
          <a:lstStyle/>
          <a:p>
            <a:r>
              <a:rPr lang="en-US" smtClean="0"/>
              <a:t>Last updated 06/21/2019-This was created by the International Institute of Minnesota </a:t>
            </a:r>
            <a:endParaRPr lang="en-US"/>
          </a:p>
        </p:txBody>
      </p:sp>
      <p:sp>
        <p:nvSpPr>
          <p:cNvPr id="9" name="Slide Number Placeholder 8"/>
          <p:cNvSpPr>
            <a:spLocks noGrp="1"/>
          </p:cNvSpPr>
          <p:nvPr>
            <p:ph type="sldNum" sz="quarter" idx="12"/>
          </p:nvPr>
        </p:nvSpPr>
        <p:spPr/>
        <p:txBody>
          <a:bodyPr/>
          <a:lstStyle/>
          <a:p>
            <a:fld id="{FC0686B5-FA0E-49F5-BFCA-01C9F35DA2FC}"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293F484-6FEF-4E94-B535-B240FDDCBD6E}" type="datetime1">
              <a:rPr lang="en-US" smtClean="0"/>
              <a:t>8/6/2019</a:t>
            </a:fld>
            <a:endParaRPr lang="en-US"/>
          </a:p>
        </p:txBody>
      </p:sp>
      <p:sp>
        <p:nvSpPr>
          <p:cNvPr id="4" name="Footer Placeholder 3"/>
          <p:cNvSpPr>
            <a:spLocks noGrp="1"/>
          </p:cNvSpPr>
          <p:nvPr>
            <p:ph type="ftr" sz="quarter" idx="11"/>
          </p:nvPr>
        </p:nvSpPr>
        <p:spPr/>
        <p:txBody>
          <a:bodyPr/>
          <a:lstStyle/>
          <a:p>
            <a:r>
              <a:rPr lang="en-US" smtClean="0"/>
              <a:t>Last updated 06/21/2019-This was created by the International Institute of Minnesota </a:t>
            </a:r>
            <a:endParaRPr lang="en-US"/>
          </a:p>
        </p:txBody>
      </p:sp>
      <p:sp>
        <p:nvSpPr>
          <p:cNvPr id="5" name="Slide Number Placeholder 4"/>
          <p:cNvSpPr>
            <a:spLocks noGrp="1"/>
          </p:cNvSpPr>
          <p:nvPr>
            <p:ph type="sldNum" sz="quarter" idx="12"/>
          </p:nvPr>
        </p:nvSpPr>
        <p:spPr/>
        <p:txBody>
          <a:bodyPr/>
          <a:lstStyle/>
          <a:p>
            <a:fld id="{FC0686B5-FA0E-49F5-BFCA-01C9F35DA2F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4A1469-DCFF-4222-B97A-88D2912806C5}" type="datetime1">
              <a:rPr lang="en-US" smtClean="0"/>
              <a:t>8/6/2019</a:t>
            </a:fld>
            <a:endParaRPr lang="en-US"/>
          </a:p>
        </p:txBody>
      </p:sp>
      <p:sp>
        <p:nvSpPr>
          <p:cNvPr id="3" name="Footer Placeholder 2"/>
          <p:cNvSpPr>
            <a:spLocks noGrp="1"/>
          </p:cNvSpPr>
          <p:nvPr>
            <p:ph type="ftr" sz="quarter" idx="11"/>
          </p:nvPr>
        </p:nvSpPr>
        <p:spPr/>
        <p:txBody>
          <a:bodyPr/>
          <a:lstStyle/>
          <a:p>
            <a:r>
              <a:rPr lang="en-US" smtClean="0"/>
              <a:t>Last updated 06/21/2019-This was created by the International Institute of Minnesota </a:t>
            </a:r>
            <a:endParaRPr lang="en-US"/>
          </a:p>
        </p:txBody>
      </p:sp>
      <p:sp>
        <p:nvSpPr>
          <p:cNvPr id="4" name="Slide Number Placeholder 3"/>
          <p:cNvSpPr>
            <a:spLocks noGrp="1"/>
          </p:cNvSpPr>
          <p:nvPr>
            <p:ph type="sldNum" sz="quarter" idx="12"/>
          </p:nvPr>
        </p:nvSpPr>
        <p:spPr/>
        <p:txBody>
          <a:bodyPr/>
          <a:lstStyle/>
          <a:p>
            <a:fld id="{FC0686B5-FA0E-49F5-BFCA-01C9F35DA2F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3E883B-8924-4AE2-BEFD-43D80A86D97B}" type="datetime1">
              <a:rPr lang="en-US" smtClean="0"/>
              <a:t>8/6/2019</a:t>
            </a:fld>
            <a:endParaRPr lang="en-US"/>
          </a:p>
        </p:txBody>
      </p:sp>
      <p:sp>
        <p:nvSpPr>
          <p:cNvPr id="6" name="Footer Placeholder 5"/>
          <p:cNvSpPr>
            <a:spLocks noGrp="1"/>
          </p:cNvSpPr>
          <p:nvPr>
            <p:ph type="ftr" sz="quarter" idx="11"/>
          </p:nvPr>
        </p:nvSpPr>
        <p:spPr/>
        <p:txBody>
          <a:bodyPr/>
          <a:lstStyle/>
          <a:p>
            <a:r>
              <a:rPr lang="en-US" smtClean="0"/>
              <a:t>Last updated 06/21/2019-This was created by the International Institute of Minnesota </a:t>
            </a:r>
            <a:endParaRPr lang="en-US"/>
          </a:p>
        </p:txBody>
      </p:sp>
      <p:sp>
        <p:nvSpPr>
          <p:cNvPr id="7" name="Slide Number Placeholder 6"/>
          <p:cNvSpPr>
            <a:spLocks noGrp="1"/>
          </p:cNvSpPr>
          <p:nvPr>
            <p:ph type="sldNum" sz="quarter" idx="12"/>
          </p:nvPr>
        </p:nvSpPr>
        <p:spPr/>
        <p:txBody>
          <a:bodyPr/>
          <a:lstStyle/>
          <a:p>
            <a:fld id="{FC0686B5-FA0E-49F5-BFCA-01C9F35DA2F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B565A9-2971-4C6D-8D40-54E1EF0743D2}" type="datetime1">
              <a:rPr lang="en-US" smtClean="0"/>
              <a:t>8/6/2019</a:t>
            </a:fld>
            <a:endParaRPr lang="en-US"/>
          </a:p>
        </p:txBody>
      </p:sp>
      <p:sp>
        <p:nvSpPr>
          <p:cNvPr id="6" name="Footer Placeholder 5"/>
          <p:cNvSpPr>
            <a:spLocks noGrp="1"/>
          </p:cNvSpPr>
          <p:nvPr>
            <p:ph type="ftr" sz="quarter" idx="11"/>
          </p:nvPr>
        </p:nvSpPr>
        <p:spPr/>
        <p:txBody>
          <a:bodyPr/>
          <a:lstStyle/>
          <a:p>
            <a:r>
              <a:rPr lang="en-US" smtClean="0"/>
              <a:t>Last updated 06/21/2019-This was created by the International Institute of Minnesota </a:t>
            </a:r>
            <a:endParaRPr lang="en-US"/>
          </a:p>
        </p:txBody>
      </p:sp>
      <p:sp>
        <p:nvSpPr>
          <p:cNvPr id="7" name="Slide Number Placeholder 6"/>
          <p:cNvSpPr>
            <a:spLocks noGrp="1"/>
          </p:cNvSpPr>
          <p:nvPr>
            <p:ph type="sldNum" sz="quarter" idx="12"/>
          </p:nvPr>
        </p:nvSpPr>
        <p:spPr/>
        <p:txBody>
          <a:bodyPr/>
          <a:lstStyle/>
          <a:p>
            <a:fld id="{FC0686B5-FA0E-49F5-BFCA-01C9F35DA2F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F226C090-9584-4CB0-A0AF-F8C48BEE9DE6}" type="datetime1">
              <a:rPr lang="en-US" smtClean="0"/>
              <a:t>8/6/2019</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r>
              <a:rPr lang="en-US" smtClean="0"/>
              <a:t>Last updated 06/21/2019-This was created by the International Institute of Minnesota </a:t>
            </a:r>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FC0686B5-FA0E-49F5-BFCA-01C9F35DA2FC}"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mailto:bskulratana@iimn.or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aclu-wa.org/news/federal-court-grants-injunction-"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3.tiff"/><Relationship Id="rId5" Type="http://schemas.openxmlformats.org/officeDocument/2006/relationships/hyperlink" Target="https://travel.state.gov/content/travel/en/us-visas/immigrate/follow-to-join-refugees-and-" TargetMode="External"/><Relationship Id="rId4" Type="http://schemas.openxmlformats.org/officeDocument/2006/relationships/hyperlink" Target="https://www.uscis.gov/i-730"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590800"/>
            <a:ext cx="7772400" cy="762000"/>
          </a:xfrm>
        </p:spPr>
        <p:txBody>
          <a:bodyPr/>
          <a:lstStyle/>
          <a:p>
            <a:r>
              <a:rPr lang="en-US" sz="2800" dirty="0" smtClean="0">
                <a:latin typeface="Times New Roman" panose="02020603050405020304" pitchFamily="18" charset="0"/>
                <a:cs typeface="Times New Roman" panose="02020603050405020304" pitchFamily="18" charset="0"/>
              </a:rPr>
              <a:t>I-730 Follow-To-Join (FTJ) Refugee/</a:t>
            </a:r>
            <a:r>
              <a:rPr lang="en-US" sz="2800" dirty="0" err="1" smtClean="0">
                <a:latin typeface="Times New Roman" panose="02020603050405020304" pitchFamily="18" charset="0"/>
                <a:cs typeface="Times New Roman" panose="02020603050405020304" pitchFamily="18" charset="0"/>
              </a:rPr>
              <a:t>Asylee</a:t>
            </a:r>
            <a:r>
              <a:rPr lang="en-US" sz="2800" dirty="0" smtClean="0">
                <a:latin typeface="Times New Roman" panose="02020603050405020304" pitchFamily="18" charset="0"/>
                <a:cs typeface="Times New Roman" panose="02020603050405020304" pitchFamily="18" charset="0"/>
              </a:rPr>
              <a:t> Updates </a:t>
            </a:r>
            <a:endParaRPr lang="en-US" sz="2800" dirty="0">
              <a:latin typeface="Times New Roman" panose="02020603050405020304" pitchFamily="18" charset="0"/>
              <a:cs typeface="Times New Roman" panose="02020603050405020304" pitchFamily="18" charset="0"/>
            </a:endParaRPr>
          </a:p>
        </p:txBody>
      </p:sp>
      <p:pic>
        <p:nvPicPr>
          <p:cNvPr id="1026" name="Picture 2" descr="S:\Logo Scans\New logo\Logo.Horizontal-Color - Invisible Background - Copy.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76199"/>
            <a:ext cx="8001000" cy="2716531"/>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en-US" smtClean="0"/>
              <a:t>Last updated 06/21/2019-This was created by the International Institute of Minnesota </a:t>
            </a:r>
            <a:endParaRPr lang="en-US"/>
          </a:p>
        </p:txBody>
      </p:sp>
      <p:sp>
        <p:nvSpPr>
          <p:cNvPr id="5" name="Slide Number Placeholder 4"/>
          <p:cNvSpPr>
            <a:spLocks noGrp="1"/>
          </p:cNvSpPr>
          <p:nvPr>
            <p:ph type="sldNum" sz="quarter" idx="12"/>
          </p:nvPr>
        </p:nvSpPr>
        <p:spPr/>
        <p:txBody>
          <a:bodyPr/>
          <a:lstStyle/>
          <a:p>
            <a:fld id="{FC0686B5-FA0E-49F5-BFCA-01C9F35DA2FC}" type="slidenum">
              <a:rPr lang="en-US" smtClean="0"/>
              <a:t>1</a:t>
            </a:fld>
            <a:endParaRPr lang="en-US"/>
          </a:p>
        </p:txBody>
      </p:sp>
      <p:sp>
        <p:nvSpPr>
          <p:cNvPr id="6" name="TextBox 5"/>
          <p:cNvSpPr txBox="1"/>
          <p:nvPr/>
        </p:nvSpPr>
        <p:spPr>
          <a:xfrm>
            <a:off x="1524000" y="3581400"/>
            <a:ext cx="6324600" cy="830997"/>
          </a:xfrm>
          <a:prstGeom prst="rect">
            <a:avLst/>
          </a:prstGeom>
          <a:noFill/>
        </p:spPr>
        <p:txBody>
          <a:bodyPr wrap="square" rtlCol="0">
            <a:spAutoFit/>
          </a:bodyPr>
          <a:lstStyle/>
          <a:p>
            <a:pPr algn="ctr"/>
            <a:r>
              <a:rPr lang="en-US" sz="1600" dirty="0" smtClean="0">
                <a:latin typeface="Times New Roman" panose="02020603050405020304" pitchFamily="18" charset="0"/>
                <a:cs typeface="Times New Roman" panose="02020603050405020304" pitchFamily="18" charset="0"/>
              </a:rPr>
              <a:t>Presented by: Beverly Anne Skulratana, DOJ Representative </a:t>
            </a:r>
          </a:p>
          <a:p>
            <a:pPr algn="ctr"/>
            <a:r>
              <a:rPr lang="en-US" sz="1600" dirty="0" smtClean="0">
                <a:latin typeface="Times New Roman" panose="02020603050405020304" pitchFamily="18" charset="0"/>
                <a:cs typeface="Times New Roman" panose="02020603050405020304" pitchFamily="18" charset="0"/>
              </a:rPr>
              <a:t>Email: </a:t>
            </a:r>
            <a:r>
              <a:rPr lang="en-US" sz="1600" dirty="0" smtClean="0">
                <a:latin typeface="Times New Roman" panose="02020603050405020304" pitchFamily="18" charset="0"/>
                <a:cs typeface="Times New Roman" panose="02020603050405020304" pitchFamily="18" charset="0"/>
                <a:hlinkClick r:id="rId4"/>
              </a:rPr>
              <a:t>bskulratana@iimn.org</a:t>
            </a:r>
            <a:endParaRPr lang="en-US" sz="1600" dirty="0" smtClean="0">
              <a:latin typeface="Times New Roman" panose="02020603050405020304" pitchFamily="18" charset="0"/>
              <a:cs typeface="Times New Roman" panose="02020603050405020304" pitchFamily="18" charset="0"/>
            </a:endParaRPr>
          </a:p>
          <a:p>
            <a:pPr algn="ctr"/>
            <a:r>
              <a:rPr lang="en-US" sz="1600" dirty="0" err="1" smtClean="0">
                <a:latin typeface="Times New Roman" panose="02020603050405020304" pitchFamily="18" charset="0"/>
                <a:cs typeface="Times New Roman" panose="02020603050405020304" pitchFamily="18" charset="0"/>
              </a:rPr>
              <a:t>Ph</a:t>
            </a:r>
            <a:r>
              <a:rPr lang="en-US" sz="1600" dirty="0" smtClean="0">
                <a:latin typeface="Times New Roman" panose="02020603050405020304" pitchFamily="18" charset="0"/>
                <a:cs typeface="Times New Roman" panose="02020603050405020304" pitchFamily="18" charset="0"/>
              </a:rPr>
              <a:t>: 651-647-0191 EXT 337 </a:t>
            </a:r>
            <a:endParaRPr lang="en-US" sz="16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1371600" y="4648200"/>
            <a:ext cx="6629400" cy="830997"/>
          </a:xfrm>
          <a:prstGeom prst="rect">
            <a:avLst/>
          </a:prstGeom>
          <a:noFill/>
        </p:spPr>
        <p:txBody>
          <a:bodyPr wrap="square" rtlCol="0">
            <a:spAutoFit/>
          </a:bodyPr>
          <a:lstStyle/>
          <a:p>
            <a:r>
              <a:rPr lang="en-US" sz="1200" i="1" dirty="0" smtClean="0"/>
              <a:t>The following information is based on the experience of International Institute of Minnesota staff and clients.  Every FTJ refugee/</a:t>
            </a:r>
            <a:r>
              <a:rPr lang="en-US" sz="1200" i="1" dirty="0" err="1" smtClean="0"/>
              <a:t>asylee</a:t>
            </a:r>
            <a:r>
              <a:rPr lang="en-US" sz="1200" i="1" dirty="0" smtClean="0"/>
              <a:t> case is different and should be evaluated on an individual basis.  Due to the fluid and complex nature of the FTJ refugee process, the information provided on these slides could be subject to change. </a:t>
            </a:r>
            <a:endParaRPr lang="en-US" sz="1200" i="1" dirty="0"/>
          </a:p>
        </p:txBody>
      </p:sp>
    </p:spTree>
    <p:extLst>
      <p:ext uri="{BB962C8B-B14F-4D97-AF65-F5344CB8AC3E}">
        <p14:creationId xmlns:p14="http://schemas.microsoft.com/office/powerpoint/2010/main" val="1725650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32374" y="69377"/>
            <a:ext cx="4110997" cy="369332"/>
          </a:xfrm>
          <a:prstGeom prst="rect">
            <a:avLst/>
          </a:prstGeom>
        </p:spPr>
        <p:txBody>
          <a:bodyPr wrap="none">
            <a:spAutoFit/>
          </a:bodyPr>
          <a:lstStyle/>
          <a:p>
            <a:pPr algn="ctr"/>
            <a:r>
              <a:rPr lang="en-US" b="1" dirty="0" smtClean="0">
                <a:latin typeface="Times New Roman" panose="02020603050405020304" pitchFamily="18" charset="0"/>
                <a:cs typeface="Times New Roman" panose="02020603050405020304" pitchFamily="18" charset="0"/>
              </a:rPr>
              <a:t>Travel Bans &amp; Administrative Changes </a:t>
            </a:r>
            <a:endParaRPr lang="en-US" b="1"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457201" y="438709"/>
            <a:ext cx="7848599" cy="6001643"/>
          </a:xfrm>
          <a:prstGeom prst="rect">
            <a:avLst/>
          </a:prstGeom>
          <a:noFill/>
        </p:spPr>
        <p:txBody>
          <a:bodyPr wrap="square" rtlCol="0">
            <a:spAutoFit/>
          </a:bodyPr>
          <a:lstStyle/>
          <a:p>
            <a:endParaRPr lang="en-US" sz="1600" b="1" u="sng"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1/27/2017: Executive Order </a:t>
            </a:r>
            <a:r>
              <a:rPr lang="en-US" sz="1400" dirty="0" smtClean="0"/>
              <a:t>13767</a:t>
            </a:r>
            <a:endParaRPr lang="en-US" sz="1400" dirty="0">
              <a:latin typeface="Times New Roman" panose="02020603050405020304" pitchFamily="18" charset="0"/>
              <a:cs typeface="Times New Roman" panose="02020603050405020304" pitchFamily="18" charset="0"/>
            </a:endParaRPr>
          </a:p>
          <a:p>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3/6/2017: Executive order 13780/Refugee Ban 2.0</a:t>
            </a:r>
          </a:p>
          <a:p>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7/12/2017: 120 day Refugee Ban Goes into effect </a:t>
            </a:r>
          </a:p>
          <a:p>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09/24/2017: Presidential Proclamation 9645/Travel Ban 3.0 </a:t>
            </a:r>
          </a:p>
          <a:p>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10/23/2017: I-730 FTJ Refugee Memo- Program paused Indefinitely </a:t>
            </a:r>
          </a:p>
          <a:p>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10/24/2017: 120 day refugee ban expires w/ new enhanced vetting </a:t>
            </a:r>
          </a:p>
          <a:p>
            <a:endParaRPr lang="en-US" sz="1400" dirty="0" smtClean="0">
              <a:latin typeface="Times New Roman" panose="02020603050405020304" pitchFamily="18" charset="0"/>
              <a:cs typeface="Times New Roman" panose="02020603050405020304" pitchFamily="18" charset="0"/>
            </a:endParaRPr>
          </a:p>
          <a:p>
            <a:r>
              <a:rPr lang="en-US" sz="1400" dirty="0">
                <a:latin typeface="Times New Roman" panose="02020603050405020304" pitchFamily="18" charset="0"/>
                <a:cs typeface="Times New Roman" panose="02020603050405020304" pitchFamily="18" charset="0"/>
              </a:rPr>
              <a:t>12/23/2017: Order Granting Preliminary Injunction - Doe et al. v. </a:t>
            </a:r>
            <a:r>
              <a:rPr lang="en-US" sz="1400" dirty="0" smtClean="0">
                <a:latin typeface="Times New Roman" panose="02020603050405020304" pitchFamily="18" charset="0"/>
                <a:cs typeface="Times New Roman" panose="02020603050405020304" pitchFamily="18" charset="0"/>
              </a:rPr>
              <a:t>Trump</a:t>
            </a:r>
          </a:p>
          <a:p>
            <a:r>
              <a:rPr lang="en-US" sz="14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hlinkClick r:id="rId3"/>
              </a:rPr>
              <a:t>https://</a:t>
            </a:r>
            <a:r>
              <a:rPr lang="en-US" sz="1400" dirty="0" smtClean="0">
                <a:latin typeface="Times New Roman" panose="02020603050405020304" pitchFamily="18" charset="0"/>
                <a:cs typeface="Times New Roman" panose="02020603050405020304" pitchFamily="18" charset="0"/>
                <a:hlinkClick r:id="rId3"/>
              </a:rPr>
              <a:t>www.aclu-wa.org/news/federal-court-grants-injunction-</a:t>
            </a:r>
            <a:r>
              <a:rPr lang="en-US" sz="1400" dirty="0" smtClean="0">
                <a:latin typeface="Times New Roman" panose="02020603050405020304" pitchFamily="18" charset="0"/>
                <a:cs typeface="Times New Roman" panose="02020603050405020304" pitchFamily="18" charset="0"/>
              </a:rPr>
              <a:t>	suit-stop-trump-	administration- separating-refugees-their</a:t>
            </a:r>
            <a:endParaRPr lang="en-US" sz="1400" dirty="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1/12/2018: I-730 FTJ Refugee Workload Change—USCIS Service Center to ISAB </a:t>
            </a:r>
            <a:r>
              <a:rPr lang="en-US" sz="1400" dirty="0">
                <a:latin typeface="Times New Roman" panose="02020603050405020304" pitchFamily="18" charset="0"/>
                <a:cs typeface="Times New Roman" panose="02020603050405020304" pitchFamily="18" charset="0"/>
              </a:rPr>
              <a:t> </a:t>
            </a:r>
            <a:r>
              <a:rPr lang="en-US" sz="1400" dirty="0" smtClean="0">
                <a:latin typeface="Times New Roman" panose="02020603050405020304" pitchFamily="18" charset="0"/>
                <a:cs typeface="Times New Roman" panose="02020603050405020304" pitchFamily="18" charset="0"/>
              </a:rPr>
              <a:t>             </a:t>
            </a:r>
          </a:p>
          <a:p>
            <a:endParaRPr lang="en-US" sz="1400" dirty="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2/1/2018: USCIS &amp; DOS implement new procedures for I-730 FTJ refugee cases </a:t>
            </a:r>
          </a:p>
          <a:p>
            <a:r>
              <a:rPr lang="en-US" sz="1400" dirty="0" smtClean="0">
                <a:latin typeface="Times New Roman" panose="02020603050405020304" pitchFamily="18" charset="0"/>
                <a:cs typeface="Times New Roman" panose="02020603050405020304" pitchFamily="18" charset="0"/>
              </a:rPr>
              <a:t>	</a:t>
            </a:r>
            <a:r>
              <a:rPr lang="en-US" sz="1400" dirty="0" smtClean="0">
                <a:latin typeface="Times New Roman" panose="02020603050405020304" pitchFamily="18" charset="0"/>
                <a:cs typeface="Times New Roman" panose="02020603050405020304" pitchFamily="18" charset="0"/>
                <a:hlinkClick r:id="rId4"/>
              </a:rPr>
              <a:t>https</a:t>
            </a:r>
            <a:r>
              <a:rPr lang="en-US" sz="1400" dirty="0">
                <a:latin typeface="Times New Roman" panose="02020603050405020304" pitchFamily="18" charset="0"/>
                <a:cs typeface="Times New Roman" panose="02020603050405020304" pitchFamily="18" charset="0"/>
                <a:hlinkClick r:id="rId4"/>
              </a:rPr>
              <a:t>://</a:t>
            </a:r>
            <a:r>
              <a:rPr lang="en-US" sz="1400" dirty="0" smtClean="0">
                <a:latin typeface="Times New Roman" panose="02020603050405020304" pitchFamily="18" charset="0"/>
                <a:cs typeface="Times New Roman" panose="02020603050405020304" pitchFamily="18" charset="0"/>
                <a:hlinkClick r:id="rId4"/>
              </a:rPr>
              <a:t>www.uscis.gov/i-730</a:t>
            </a:r>
            <a:r>
              <a:rPr lang="en-US" sz="1400" dirty="0" smtClean="0">
                <a:latin typeface="Times New Roman" panose="02020603050405020304" pitchFamily="18" charset="0"/>
                <a:cs typeface="Times New Roman" panose="02020603050405020304" pitchFamily="18" charset="0"/>
              </a:rPr>
              <a:t> -Refer to Special Instructions 	</a:t>
            </a:r>
          </a:p>
          <a:p>
            <a:r>
              <a:rPr lang="en-US" sz="1400" dirty="0" smtClean="0">
                <a:latin typeface="Times New Roman" panose="02020603050405020304" pitchFamily="18" charset="0"/>
                <a:cs typeface="Times New Roman" panose="02020603050405020304" pitchFamily="18" charset="0"/>
              </a:rPr>
              <a:t>6/2018: Uganda I-730 FTJ Refugee cases under USCIS </a:t>
            </a:r>
            <a:r>
              <a:rPr lang="en-US" sz="1400" dirty="0">
                <a:latin typeface="Times New Roman" panose="02020603050405020304" pitchFamily="18" charset="0"/>
                <a:cs typeface="Times New Roman" panose="02020603050405020304" pitchFamily="18" charset="0"/>
              </a:rPr>
              <a:t>K</a:t>
            </a:r>
            <a:r>
              <a:rPr lang="en-US" sz="1400" dirty="0" smtClean="0">
                <a:latin typeface="Times New Roman" panose="02020603050405020304" pitchFamily="18" charset="0"/>
                <a:cs typeface="Times New Roman" panose="02020603050405020304" pitchFamily="18" charset="0"/>
              </a:rPr>
              <a:t>enya Jurisdiction </a:t>
            </a:r>
          </a:p>
          <a:p>
            <a:r>
              <a:rPr lang="en-US" sz="1400" dirty="0" smtClean="0">
                <a:latin typeface="Times New Roman" panose="02020603050405020304" pitchFamily="18" charset="0"/>
                <a:cs typeface="Times New Roman" panose="02020603050405020304" pitchFamily="18" charset="0"/>
              </a:rPr>
              <a:t>	</a:t>
            </a:r>
            <a:r>
              <a:rPr lang="en-US" sz="1400" dirty="0" smtClean="0">
                <a:latin typeface="Times New Roman" panose="02020603050405020304" pitchFamily="18" charset="0"/>
                <a:cs typeface="Times New Roman" panose="02020603050405020304" pitchFamily="18" charset="0"/>
                <a:hlinkClick r:id="rId5"/>
              </a:rPr>
              <a:t>https</a:t>
            </a:r>
            <a:r>
              <a:rPr lang="en-US" sz="1400" dirty="0">
                <a:latin typeface="Times New Roman" panose="02020603050405020304" pitchFamily="18" charset="0"/>
                <a:cs typeface="Times New Roman" panose="02020603050405020304" pitchFamily="18" charset="0"/>
                <a:hlinkClick r:id="rId5"/>
              </a:rPr>
              <a:t>://</a:t>
            </a:r>
            <a:r>
              <a:rPr lang="en-US" sz="1400" dirty="0" smtClean="0">
                <a:latin typeface="Times New Roman" panose="02020603050405020304" pitchFamily="18" charset="0"/>
                <a:cs typeface="Times New Roman" panose="02020603050405020304" pitchFamily="18" charset="0"/>
                <a:hlinkClick r:id="rId5"/>
              </a:rPr>
              <a:t>travel.state.gov/content/travel/en/us-visas/immigrate/follow-to-join-refugees-and-</a:t>
            </a:r>
            <a:r>
              <a:rPr lang="en-US" sz="1400" dirty="0" smtClean="0">
                <a:latin typeface="Times New Roman" panose="02020603050405020304" pitchFamily="18" charset="0"/>
                <a:cs typeface="Times New Roman" panose="02020603050405020304" pitchFamily="18" charset="0"/>
              </a:rPr>
              <a:t>	asylees.html</a:t>
            </a:r>
          </a:p>
          <a:p>
            <a:r>
              <a:rPr lang="en-US" sz="1400" dirty="0" smtClean="0">
                <a:latin typeface="Times New Roman" panose="02020603050405020304" pitchFamily="18" charset="0"/>
                <a:cs typeface="Times New Roman" panose="02020603050405020304" pitchFamily="18" charset="0"/>
              </a:rPr>
              <a:t>01/2019-04/2019: USCIS Addis Ababa</a:t>
            </a:r>
            <a:r>
              <a:rPr lang="en-US" sz="1400" dirty="0">
                <a:latin typeface="Times New Roman" panose="02020603050405020304" pitchFamily="18" charset="0"/>
                <a:cs typeface="Times New Roman" panose="02020603050405020304" pitchFamily="18" charset="0"/>
              </a:rPr>
              <a:t> </a:t>
            </a:r>
            <a:r>
              <a:rPr lang="en-US" sz="1400" dirty="0" smtClean="0">
                <a:latin typeface="Times New Roman" panose="02020603050405020304" pitchFamily="18" charset="0"/>
                <a:cs typeface="Times New Roman" panose="02020603050405020304" pitchFamily="18" charset="0"/>
              </a:rPr>
              <a:t>OR US Embassy Addis Ababa? </a:t>
            </a:r>
          </a:p>
          <a:p>
            <a:endParaRPr lang="en-US" sz="1600" dirty="0" smtClean="0">
              <a:latin typeface="Times New Roman" panose="02020603050405020304" pitchFamily="18" charset="0"/>
              <a:cs typeface="Times New Roman" panose="02020603050405020304" pitchFamily="18" charset="0"/>
            </a:endParaRPr>
          </a:p>
          <a:p>
            <a:endParaRPr lang="en-US" sz="1600" dirty="0">
              <a:latin typeface="Times New Roman" panose="02020603050405020304" pitchFamily="18" charset="0"/>
              <a:cs typeface="Times New Roman" panose="02020603050405020304" pitchFamily="18" charset="0"/>
            </a:endParaRPr>
          </a:p>
        </p:txBody>
      </p:sp>
      <p:sp>
        <p:nvSpPr>
          <p:cNvPr id="2" name="Footer Placeholder 1"/>
          <p:cNvSpPr>
            <a:spLocks noGrp="1"/>
          </p:cNvSpPr>
          <p:nvPr>
            <p:ph type="ftr" sz="quarter" idx="12"/>
          </p:nvPr>
        </p:nvSpPr>
        <p:spPr/>
        <p:txBody>
          <a:bodyPr/>
          <a:lstStyle/>
          <a:p>
            <a:r>
              <a:rPr lang="en-US" smtClean="0"/>
              <a:t>Last updated 06/21/2019-This was created by the International Institute of Minnesota </a:t>
            </a:r>
            <a:endParaRPr lang="en-US"/>
          </a:p>
        </p:txBody>
      </p:sp>
      <p:sp>
        <p:nvSpPr>
          <p:cNvPr id="3" name="Slide Number Placeholder 2"/>
          <p:cNvSpPr>
            <a:spLocks noGrp="1"/>
          </p:cNvSpPr>
          <p:nvPr>
            <p:ph type="sldNum" sz="quarter" idx="11"/>
          </p:nvPr>
        </p:nvSpPr>
        <p:spPr/>
        <p:txBody>
          <a:bodyPr/>
          <a:lstStyle/>
          <a:p>
            <a:fld id="{FC0686B5-FA0E-49F5-BFCA-01C9F35DA2FC}" type="slidenum">
              <a:rPr lang="en-US" smtClean="0"/>
              <a:t>2</a:t>
            </a:fld>
            <a:endParaRPr lang="en-US"/>
          </a:p>
        </p:txBody>
      </p:sp>
      <p:pic>
        <p:nvPicPr>
          <p:cNvPr id="6" name="Picture 2" descr="S:\Logo Scans\New logo\Logo.Vertical.Color - Invisible Background.ti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086599" y="5486400"/>
            <a:ext cx="1579787" cy="10531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01660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1905000" y="152400"/>
            <a:ext cx="5333999" cy="707886"/>
          </a:xfrm>
          <a:prstGeom prst="rect">
            <a:avLst/>
          </a:prstGeom>
        </p:spPr>
        <p:txBody>
          <a:bodyPr wrap="square">
            <a:spAutoFit/>
          </a:bodyPr>
          <a:lstStyle/>
          <a:p>
            <a:pPr algn="ctr"/>
            <a:r>
              <a:rPr lang="en-US" sz="2400" b="1" dirty="0">
                <a:latin typeface="Times New Roman" panose="02020603050405020304" pitchFamily="18" charset="0"/>
                <a:cs typeface="Times New Roman" panose="02020603050405020304" pitchFamily="18" charset="0"/>
              </a:rPr>
              <a:t>I-730/V-93 Follow-to-Join Refugee</a:t>
            </a:r>
          </a:p>
          <a:p>
            <a:pPr algn="ctr"/>
            <a:r>
              <a:rPr lang="en-US" sz="1600" b="1" dirty="0">
                <a:latin typeface="Times New Roman" panose="02020603050405020304" pitchFamily="18" charset="0"/>
                <a:cs typeface="Times New Roman" panose="02020603050405020304" pitchFamily="18" charset="0"/>
              </a:rPr>
              <a:t>January 12, 2018 Edition </a:t>
            </a:r>
            <a:endParaRPr lang="en-US" sz="1600" dirty="0">
              <a:latin typeface="Times New Roman" panose="02020603050405020304" pitchFamily="18" charset="0"/>
              <a:cs typeface="Times New Roman" panose="02020603050405020304" pitchFamily="18" charset="0"/>
            </a:endParaRPr>
          </a:p>
        </p:txBody>
      </p:sp>
      <p:sp>
        <p:nvSpPr>
          <p:cNvPr id="20" name="Text Box 2"/>
          <p:cNvSpPr txBox="1">
            <a:spLocks noChangeArrowheads="1"/>
          </p:cNvSpPr>
          <p:nvPr/>
        </p:nvSpPr>
        <p:spPr bwMode="auto">
          <a:xfrm>
            <a:off x="250371" y="1066800"/>
            <a:ext cx="2419350" cy="1209675"/>
          </a:xfrm>
          <a:prstGeom prst="rect">
            <a:avLst/>
          </a:prstGeom>
          <a:solidFill>
            <a:srgbClr val="FFFFFF"/>
          </a:solidFill>
          <a:ln w="19050">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100" b="1" u="sng">
                <a:effectLst/>
                <a:latin typeface="Times New Roman"/>
                <a:ea typeface="Calibri"/>
                <a:cs typeface="Times New Roman"/>
              </a:rPr>
              <a:t>I-730---Nebraska Service Center </a:t>
            </a:r>
            <a:endParaRPr lang="en-US" sz="1100">
              <a:effectLst/>
              <a:latin typeface="Calibri"/>
              <a:ea typeface="Calibri"/>
              <a:cs typeface="Times New Roman"/>
            </a:endParaRPr>
          </a:p>
          <a:p>
            <a:pPr marL="0" marR="0">
              <a:lnSpc>
                <a:spcPct val="115000"/>
              </a:lnSpc>
              <a:spcBef>
                <a:spcPts val="0"/>
              </a:spcBef>
              <a:spcAft>
                <a:spcPts val="1000"/>
              </a:spcAft>
            </a:pPr>
            <a:r>
              <a:rPr lang="en-US" sz="1000" i="1">
                <a:effectLst/>
                <a:latin typeface="Times New Roman"/>
                <a:ea typeface="Calibri"/>
                <a:cs typeface="Times New Roman"/>
              </a:rPr>
              <a:t>Processing Times: VARIES </a:t>
            </a:r>
            <a:endParaRPr lang="en-US" sz="1100">
              <a:effectLst/>
              <a:latin typeface="Calibri"/>
              <a:ea typeface="Calibri"/>
              <a:cs typeface="Times New Roman"/>
            </a:endParaRPr>
          </a:p>
          <a:p>
            <a:pPr marL="0" marR="0">
              <a:lnSpc>
                <a:spcPct val="115000"/>
              </a:lnSpc>
              <a:spcBef>
                <a:spcPts val="0"/>
              </a:spcBef>
              <a:spcAft>
                <a:spcPts val="1000"/>
              </a:spcAft>
            </a:pPr>
            <a:r>
              <a:rPr lang="en-US" sz="1000">
                <a:effectLst/>
                <a:latin typeface="Times New Roman"/>
                <a:ea typeface="Calibri"/>
                <a:cs typeface="Times New Roman"/>
              </a:rPr>
              <a:t>As of 6.12.2019, </a:t>
            </a:r>
            <a:r>
              <a:rPr lang="en-US" sz="1000">
                <a:effectLst/>
                <a:highlight>
                  <a:srgbClr val="FFFF00"/>
                </a:highlight>
                <a:latin typeface="Times New Roman"/>
                <a:ea typeface="Calibri"/>
                <a:cs typeface="Times New Roman"/>
              </a:rPr>
              <a:t>8.5 to 10.5 months </a:t>
            </a:r>
            <a:endParaRPr lang="en-US" sz="1100">
              <a:effectLst/>
              <a:latin typeface="Calibri"/>
              <a:ea typeface="Calibri"/>
              <a:cs typeface="Times New Roman"/>
            </a:endParaRPr>
          </a:p>
          <a:p>
            <a:pPr marL="0" marR="0">
              <a:lnSpc>
                <a:spcPct val="115000"/>
              </a:lnSpc>
              <a:spcBef>
                <a:spcPts val="0"/>
              </a:spcBef>
              <a:spcAft>
                <a:spcPts val="1000"/>
              </a:spcAft>
            </a:pPr>
            <a:r>
              <a:rPr lang="en-US" sz="1000" i="1">
                <a:effectLst/>
                <a:latin typeface="Times New Roman"/>
                <a:ea typeface="Calibri"/>
                <a:cs typeface="Times New Roman"/>
              </a:rPr>
              <a:t>Notices</a:t>
            </a:r>
            <a:r>
              <a:rPr lang="en-US" sz="1000">
                <a:effectLst/>
                <a:latin typeface="Times New Roman"/>
                <a:ea typeface="Calibri"/>
                <a:cs typeface="Times New Roman"/>
              </a:rPr>
              <a:t>: Receipt-Transfer Notice </a:t>
            </a:r>
            <a:endParaRPr lang="en-US" sz="1100">
              <a:effectLst/>
              <a:latin typeface="Calibri"/>
              <a:ea typeface="Calibri"/>
              <a:cs typeface="Times New Roman"/>
            </a:endParaRPr>
          </a:p>
          <a:p>
            <a:pPr marL="457200" marR="0">
              <a:lnSpc>
                <a:spcPct val="115000"/>
              </a:lnSpc>
              <a:spcBef>
                <a:spcPts val="0"/>
              </a:spcBef>
              <a:spcAft>
                <a:spcPts val="1000"/>
              </a:spcAft>
            </a:pPr>
            <a:r>
              <a:rPr lang="en-US" sz="1100">
                <a:effectLst/>
                <a:latin typeface="Times New Roman"/>
                <a:ea typeface="Calibri"/>
                <a:cs typeface="Times New Roman"/>
              </a:rPr>
              <a:t> </a:t>
            </a:r>
            <a:endParaRPr lang="en-US" sz="1100">
              <a:effectLst/>
              <a:latin typeface="Calibri"/>
              <a:ea typeface="Calibri"/>
              <a:cs typeface="Times New Roman"/>
            </a:endParaRPr>
          </a:p>
        </p:txBody>
      </p:sp>
      <p:sp>
        <p:nvSpPr>
          <p:cNvPr id="21" name="Text Box 2"/>
          <p:cNvSpPr txBox="1">
            <a:spLocks noChangeArrowheads="1"/>
          </p:cNvSpPr>
          <p:nvPr/>
        </p:nvSpPr>
        <p:spPr bwMode="auto">
          <a:xfrm>
            <a:off x="272142" y="2677886"/>
            <a:ext cx="2419350" cy="2319337"/>
          </a:xfrm>
          <a:prstGeom prst="rect">
            <a:avLst/>
          </a:prstGeom>
          <a:solidFill>
            <a:schemeClr val="accent5">
              <a:lumMod val="40000"/>
              <a:lumOff val="60000"/>
            </a:schemeClr>
          </a:solidFill>
          <a:ln w="19050">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100" b="1" u="sng" dirty="0">
                <a:effectLst/>
                <a:latin typeface="Times New Roman"/>
                <a:ea typeface="Calibri"/>
                <a:cs typeface="Times New Roman"/>
              </a:rPr>
              <a:t>ISAB International Adjudications Support Branch (CA) </a:t>
            </a:r>
            <a:r>
              <a:rPr lang="en-US" sz="1100" b="1" dirty="0">
                <a:effectLst/>
                <a:latin typeface="Times New Roman"/>
                <a:ea typeface="Calibri"/>
                <a:cs typeface="Times New Roman"/>
              </a:rPr>
              <a:t> </a:t>
            </a:r>
            <a:endParaRPr lang="en-US" sz="1100" dirty="0">
              <a:effectLst/>
              <a:latin typeface="Calibri"/>
              <a:ea typeface="Calibri"/>
              <a:cs typeface="Times New Roman"/>
            </a:endParaRPr>
          </a:p>
          <a:p>
            <a:pPr marL="0" marR="0">
              <a:lnSpc>
                <a:spcPct val="115000"/>
              </a:lnSpc>
              <a:spcBef>
                <a:spcPts val="0"/>
              </a:spcBef>
              <a:spcAft>
                <a:spcPts val="1000"/>
              </a:spcAft>
            </a:pPr>
            <a:r>
              <a:rPr lang="en-US" sz="1000" i="1" dirty="0">
                <a:effectLst/>
                <a:latin typeface="Times New Roman"/>
                <a:ea typeface="Calibri"/>
                <a:cs typeface="Times New Roman"/>
              </a:rPr>
              <a:t>Processing Times: VARIES </a:t>
            </a:r>
            <a:endParaRPr lang="en-US" sz="1100" dirty="0">
              <a:effectLst/>
              <a:latin typeface="Calibri"/>
              <a:ea typeface="Calibri"/>
              <a:cs typeface="Times New Roman"/>
            </a:endParaRPr>
          </a:p>
          <a:p>
            <a:pPr marL="0" marR="0">
              <a:lnSpc>
                <a:spcPct val="115000"/>
              </a:lnSpc>
              <a:spcBef>
                <a:spcPts val="0"/>
              </a:spcBef>
              <a:spcAft>
                <a:spcPts val="1000"/>
              </a:spcAft>
            </a:pPr>
            <a:r>
              <a:rPr lang="en-US" sz="1000" i="1" dirty="0">
                <a:effectLst/>
                <a:latin typeface="Times New Roman"/>
                <a:ea typeface="Calibri"/>
                <a:cs typeface="Times New Roman"/>
              </a:rPr>
              <a:t> </a:t>
            </a:r>
            <a:r>
              <a:rPr lang="en-US" sz="1000" dirty="0">
                <a:effectLst/>
                <a:highlight>
                  <a:srgbClr val="FFFF00"/>
                </a:highlight>
                <a:latin typeface="Times New Roman"/>
                <a:ea typeface="Calibri"/>
                <a:cs typeface="Times New Roman"/>
              </a:rPr>
              <a:t>At least 120 days</a:t>
            </a:r>
            <a:r>
              <a:rPr lang="en-US" sz="1000" dirty="0">
                <a:effectLst/>
                <a:latin typeface="Times New Roman"/>
                <a:ea typeface="Calibri"/>
                <a:cs typeface="Times New Roman"/>
              </a:rPr>
              <a:t> </a:t>
            </a:r>
            <a:endParaRPr lang="en-US" sz="1100" dirty="0">
              <a:effectLst/>
              <a:latin typeface="Calibri"/>
              <a:ea typeface="Calibri"/>
              <a:cs typeface="Times New Roman"/>
            </a:endParaRPr>
          </a:p>
          <a:p>
            <a:pPr marL="0" marR="0">
              <a:lnSpc>
                <a:spcPct val="115000"/>
              </a:lnSpc>
              <a:spcBef>
                <a:spcPts val="0"/>
              </a:spcBef>
              <a:spcAft>
                <a:spcPts val="1000"/>
              </a:spcAft>
            </a:pPr>
            <a:r>
              <a:rPr lang="en-US" sz="1000" i="1" dirty="0">
                <a:effectLst/>
                <a:latin typeface="Times New Roman"/>
                <a:ea typeface="Calibri"/>
                <a:cs typeface="Times New Roman"/>
              </a:rPr>
              <a:t>Notices: </a:t>
            </a:r>
            <a:r>
              <a:rPr lang="en-US" sz="1000" dirty="0">
                <a:effectLst/>
                <a:latin typeface="Times New Roman"/>
                <a:ea typeface="Calibri"/>
                <a:cs typeface="Times New Roman"/>
              </a:rPr>
              <a:t>Initial Receipt-RFE-Notice of Approval </a:t>
            </a:r>
            <a:endParaRPr lang="en-US" sz="1100" dirty="0">
              <a:effectLst/>
              <a:latin typeface="Calibri"/>
              <a:ea typeface="Calibri"/>
              <a:cs typeface="Times New Roman"/>
            </a:endParaRPr>
          </a:p>
          <a:p>
            <a:pPr marL="0" marR="0">
              <a:lnSpc>
                <a:spcPct val="115000"/>
              </a:lnSpc>
              <a:spcBef>
                <a:spcPts val="0"/>
              </a:spcBef>
              <a:spcAft>
                <a:spcPts val="1000"/>
              </a:spcAft>
            </a:pPr>
            <a:r>
              <a:rPr lang="en-US" sz="1000" dirty="0">
                <a:effectLst/>
                <a:latin typeface="Times New Roman"/>
                <a:ea typeface="Calibri"/>
                <a:cs typeface="Times New Roman"/>
              </a:rPr>
              <a:t>*4/2018 Transfers still waiting </a:t>
            </a:r>
            <a:endParaRPr lang="en-US" sz="1100" dirty="0">
              <a:effectLst/>
              <a:latin typeface="Calibri"/>
              <a:ea typeface="Calibri"/>
              <a:cs typeface="Times New Roman"/>
            </a:endParaRPr>
          </a:p>
          <a:p>
            <a:pPr marL="0" marR="0">
              <a:lnSpc>
                <a:spcPct val="115000"/>
              </a:lnSpc>
              <a:spcBef>
                <a:spcPts val="0"/>
              </a:spcBef>
              <a:spcAft>
                <a:spcPts val="1000"/>
              </a:spcAft>
            </a:pPr>
            <a:r>
              <a:rPr lang="en-US" sz="1000" dirty="0">
                <a:effectLst/>
                <a:latin typeface="Times New Roman"/>
                <a:ea typeface="Calibri"/>
                <a:cs typeface="Times New Roman"/>
              </a:rPr>
              <a:t>Status Check Emails: 8/2018; 3/2019- Wait </a:t>
            </a:r>
            <a:endParaRPr lang="en-US" sz="1100" dirty="0">
              <a:effectLst/>
              <a:latin typeface="Calibri"/>
              <a:ea typeface="Calibri"/>
              <a:cs typeface="Times New Roman"/>
            </a:endParaRPr>
          </a:p>
        </p:txBody>
      </p:sp>
      <p:sp>
        <p:nvSpPr>
          <p:cNvPr id="22" name="Text Box 2"/>
          <p:cNvSpPr txBox="1">
            <a:spLocks noChangeArrowheads="1"/>
          </p:cNvSpPr>
          <p:nvPr/>
        </p:nvSpPr>
        <p:spPr bwMode="auto">
          <a:xfrm>
            <a:off x="2833006" y="1447800"/>
            <a:ext cx="1771650" cy="1095375"/>
          </a:xfrm>
          <a:prstGeom prst="rect">
            <a:avLst/>
          </a:prstGeom>
          <a:solidFill>
            <a:srgbClr val="FFFFFF"/>
          </a:solidFill>
          <a:ln w="19050">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200" b="1" u="sng" dirty="0">
                <a:effectLst/>
                <a:latin typeface="Times New Roman"/>
                <a:ea typeface="Calibri"/>
                <a:cs typeface="Times New Roman"/>
              </a:rPr>
              <a:t>USCIS international field office</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200" dirty="0">
                <a:effectLst/>
                <a:latin typeface="Times New Roman"/>
                <a:ea typeface="Calibri"/>
                <a:cs typeface="Times New Roman"/>
              </a:rPr>
              <a:t>USCIS Abroad adjudicates I-730 </a:t>
            </a:r>
            <a:endParaRPr lang="en-US" sz="1100" dirty="0">
              <a:effectLst/>
              <a:latin typeface="Calibri"/>
              <a:ea typeface="Calibri"/>
              <a:cs typeface="Times New Roman"/>
            </a:endParaRPr>
          </a:p>
        </p:txBody>
      </p:sp>
      <p:sp>
        <p:nvSpPr>
          <p:cNvPr id="23" name="Text Box 2"/>
          <p:cNvSpPr txBox="1">
            <a:spLocks noChangeArrowheads="1"/>
          </p:cNvSpPr>
          <p:nvPr/>
        </p:nvSpPr>
        <p:spPr bwMode="auto">
          <a:xfrm>
            <a:off x="2865662" y="4267200"/>
            <a:ext cx="1771650" cy="628650"/>
          </a:xfrm>
          <a:prstGeom prst="rect">
            <a:avLst/>
          </a:prstGeom>
          <a:solidFill>
            <a:srgbClr val="FFFFFF"/>
          </a:solidFill>
          <a:ln w="19050">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200" b="1" u="sng">
                <a:effectLst/>
                <a:latin typeface="Times New Roman"/>
                <a:ea typeface="Calibri"/>
                <a:cs typeface="Times New Roman"/>
              </a:rPr>
              <a:t>Department of State</a:t>
            </a:r>
            <a:endParaRPr lang="en-US" sz="1100">
              <a:effectLst/>
              <a:latin typeface="Calibri"/>
              <a:ea typeface="Calibri"/>
              <a:cs typeface="Times New Roman"/>
            </a:endParaRPr>
          </a:p>
          <a:p>
            <a:pPr marL="0" marR="0" algn="ctr">
              <a:lnSpc>
                <a:spcPct val="115000"/>
              </a:lnSpc>
              <a:spcBef>
                <a:spcPts val="0"/>
              </a:spcBef>
              <a:spcAft>
                <a:spcPts val="1000"/>
              </a:spcAft>
            </a:pPr>
            <a:r>
              <a:rPr lang="en-US" sz="1200">
                <a:effectLst/>
                <a:latin typeface="Times New Roman"/>
                <a:ea typeface="Calibri"/>
                <a:cs typeface="Times New Roman"/>
              </a:rPr>
              <a:t>ISAB adjudicates I-730 </a:t>
            </a:r>
            <a:endParaRPr lang="en-US" sz="1100">
              <a:effectLst/>
              <a:latin typeface="Calibri"/>
              <a:ea typeface="Calibri"/>
              <a:cs typeface="Times New Roman"/>
            </a:endParaRPr>
          </a:p>
        </p:txBody>
      </p:sp>
      <p:sp>
        <p:nvSpPr>
          <p:cNvPr id="24" name="Text Box 2"/>
          <p:cNvSpPr txBox="1">
            <a:spLocks noChangeArrowheads="1"/>
          </p:cNvSpPr>
          <p:nvPr/>
        </p:nvSpPr>
        <p:spPr bwMode="auto">
          <a:xfrm>
            <a:off x="4797878" y="1066800"/>
            <a:ext cx="2419350" cy="2286000"/>
          </a:xfrm>
          <a:prstGeom prst="rect">
            <a:avLst/>
          </a:prstGeom>
          <a:solidFill>
            <a:srgbClr val="FFFFFF"/>
          </a:solidFill>
          <a:ln w="19050">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100" b="1" u="sng" dirty="0">
                <a:effectLst/>
                <a:latin typeface="Times New Roman"/>
                <a:ea typeface="Calibri"/>
                <a:cs typeface="Times New Roman"/>
              </a:rPr>
              <a:t>KENYA</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100" dirty="0">
                <a:effectLst/>
                <a:latin typeface="Times New Roman"/>
                <a:ea typeface="Calibri"/>
                <a:cs typeface="Times New Roman"/>
              </a:rPr>
              <a:t>Resettlement Support Center (RSC) </a:t>
            </a:r>
            <a:r>
              <a:rPr lang="en-US" sz="1000" dirty="0">
                <a:effectLst/>
                <a:latin typeface="Times New Roman"/>
                <a:ea typeface="Calibri"/>
                <a:cs typeface="Times New Roman"/>
              </a:rPr>
              <a:t>Preliminary Screening Interview </a:t>
            </a:r>
            <a:r>
              <a:rPr lang="en-US" sz="1100" dirty="0">
                <a:effectLst/>
                <a:latin typeface="Times New Roman"/>
                <a:ea typeface="Calibri"/>
                <a:cs typeface="Times New Roman"/>
              </a:rPr>
              <a:t>&amp; USCIS Nairobi </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100" b="1" u="sng" dirty="0">
                <a:effectLst/>
                <a:latin typeface="Times New Roman"/>
                <a:ea typeface="Calibri"/>
                <a:cs typeface="Times New Roman"/>
              </a:rPr>
              <a:t>SOUTH AFRICA</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100" dirty="0">
                <a:effectLst/>
                <a:latin typeface="Times New Roman"/>
                <a:ea typeface="Calibri"/>
                <a:cs typeface="Times New Roman"/>
              </a:rPr>
              <a:t>USCIS Johannesburg</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100" b="1" u="sng" dirty="0">
                <a:effectLst/>
                <a:latin typeface="Times New Roman"/>
                <a:ea typeface="Calibri"/>
                <a:cs typeface="Times New Roman"/>
              </a:rPr>
              <a:t>UGANDA </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100" dirty="0">
                <a:effectLst/>
                <a:latin typeface="Times New Roman"/>
                <a:ea typeface="Calibri"/>
                <a:cs typeface="Times New Roman"/>
              </a:rPr>
              <a:t>USCIS Nairobi *06/2018 </a:t>
            </a:r>
            <a:endParaRPr lang="en-US" sz="1100" dirty="0">
              <a:effectLst/>
              <a:latin typeface="Calibri"/>
              <a:ea typeface="Calibri"/>
              <a:cs typeface="Times New Roman"/>
            </a:endParaRPr>
          </a:p>
          <a:p>
            <a:pPr algn="ctr">
              <a:lnSpc>
                <a:spcPct val="115000"/>
              </a:lnSpc>
              <a:spcAft>
                <a:spcPts val="1000"/>
              </a:spcAft>
            </a:pPr>
            <a:r>
              <a:rPr lang="en-US" sz="1100" u="none" strike="noStrike" dirty="0" smtClean="0">
                <a:effectLst/>
                <a:latin typeface="Times New Roman"/>
                <a:ea typeface="Calibri"/>
                <a:cs typeface="Times New Roman"/>
              </a:rPr>
              <a:t>https://www.uscis.gov/about-us/find-uscis-office/international-immigration-offices </a:t>
            </a:r>
            <a:endParaRPr lang="en-US" sz="1100" dirty="0" smtClean="0">
              <a:effectLst/>
              <a:latin typeface="Calibri"/>
              <a:ea typeface="Calibri"/>
              <a:cs typeface="Times New Roman"/>
            </a:endParaRPr>
          </a:p>
          <a:p>
            <a:pPr marL="0" marR="0" algn="ctr">
              <a:lnSpc>
                <a:spcPct val="115000"/>
              </a:lnSpc>
              <a:spcBef>
                <a:spcPts val="0"/>
              </a:spcBef>
              <a:spcAft>
                <a:spcPts val="1000"/>
              </a:spcAft>
            </a:pPr>
            <a:r>
              <a:rPr lang="en-US" sz="1100" dirty="0">
                <a:effectLst/>
                <a:latin typeface="Times New Roman"/>
                <a:ea typeface="Calibri"/>
                <a:cs typeface="Times New Roman"/>
              </a:rPr>
              <a:t> </a:t>
            </a:r>
            <a:endParaRPr lang="en-US" sz="1100" dirty="0">
              <a:effectLst/>
              <a:latin typeface="Calibri"/>
              <a:ea typeface="Calibri"/>
              <a:cs typeface="Times New Roman"/>
            </a:endParaRPr>
          </a:p>
        </p:txBody>
      </p:sp>
      <p:sp>
        <p:nvSpPr>
          <p:cNvPr id="25" name="Text Box 2"/>
          <p:cNvSpPr txBox="1">
            <a:spLocks noChangeArrowheads="1"/>
          </p:cNvSpPr>
          <p:nvPr/>
        </p:nvSpPr>
        <p:spPr bwMode="auto">
          <a:xfrm>
            <a:off x="4819649" y="4030435"/>
            <a:ext cx="2419350" cy="2065565"/>
          </a:xfrm>
          <a:prstGeom prst="rect">
            <a:avLst/>
          </a:prstGeom>
          <a:solidFill>
            <a:srgbClr val="FFFFFF"/>
          </a:solidFill>
          <a:ln w="19050">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100" b="1" u="sng" dirty="0">
                <a:effectLst/>
                <a:latin typeface="Times New Roman"/>
                <a:ea typeface="Calibri"/>
                <a:cs typeface="Times New Roman"/>
              </a:rPr>
              <a:t>ETHIOPIA </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100" dirty="0">
                <a:effectLst/>
                <a:latin typeface="Times New Roman"/>
                <a:ea typeface="Calibri"/>
                <a:cs typeface="Times New Roman"/>
              </a:rPr>
              <a:t>US Embassy</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100" b="1" u="sng" dirty="0">
                <a:effectLst/>
                <a:latin typeface="Times New Roman"/>
                <a:ea typeface="Calibri"/>
                <a:cs typeface="Times New Roman"/>
              </a:rPr>
              <a:t>DEMOCRATIC REPUBLIC OF CONGO </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100" dirty="0">
                <a:effectLst/>
                <a:latin typeface="Times New Roman"/>
                <a:ea typeface="Calibri"/>
                <a:cs typeface="Times New Roman"/>
              </a:rPr>
              <a:t>US Embassy</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100" b="1" u="sng" dirty="0">
                <a:effectLst/>
                <a:latin typeface="Times New Roman"/>
                <a:ea typeface="Calibri"/>
                <a:cs typeface="Times New Roman"/>
              </a:rPr>
              <a:t>DJIBOUTI </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100" dirty="0">
                <a:effectLst/>
                <a:latin typeface="Times New Roman"/>
                <a:ea typeface="Calibri"/>
                <a:cs typeface="Times New Roman"/>
              </a:rPr>
              <a:t>US Embassy</a:t>
            </a:r>
            <a:endParaRPr lang="en-US" sz="1100" dirty="0">
              <a:effectLst/>
              <a:latin typeface="Calibri"/>
              <a:ea typeface="Calibri"/>
              <a:cs typeface="Times New Roman"/>
            </a:endParaRPr>
          </a:p>
          <a:p>
            <a:pPr algn="ctr">
              <a:lnSpc>
                <a:spcPct val="115000"/>
              </a:lnSpc>
              <a:spcAft>
                <a:spcPts val="1000"/>
              </a:spcAft>
            </a:pPr>
            <a:r>
              <a:rPr lang="en-US" sz="1100" u="none" strike="noStrike" dirty="0" smtClean="0">
                <a:effectLst/>
                <a:latin typeface="Times New Roman"/>
                <a:ea typeface="Calibri"/>
                <a:cs typeface="Times New Roman"/>
              </a:rPr>
              <a:t>https://travel.state.gov/content/travel/en/us-visas/immigrate/follow-to-join-refugees-and-asylees.html</a:t>
            </a:r>
            <a:r>
              <a:rPr lang="en-US" sz="1100" u="none" strike="noStrike" dirty="0">
                <a:effectLst/>
                <a:latin typeface="Times New Roman"/>
                <a:ea typeface="Calibri"/>
                <a:cs typeface="Times New Roman"/>
              </a:rPr>
              <a:t> </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100" u="none" strike="noStrike" dirty="0">
                <a:effectLst/>
                <a:latin typeface="Times New Roman"/>
                <a:ea typeface="Calibri"/>
                <a:cs typeface="Times New Roman"/>
              </a:rPr>
              <a:t> </a:t>
            </a:r>
            <a:endParaRPr lang="en-US" sz="1100" dirty="0">
              <a:effectLst/>
              <a:latin typeface="Calibri"/>
              <a:ea typeface="Calibri"/>
              <a:cs typeface="Times New Roman"/>
            </a:endParaRPr>
          </a:p>
        </p:txBody>
      </p:sp>
      <p:sp>
        <p:nvSpPr>
          <p:cNvPr id="26" name="Text Box 2"/>
          <p:cNvSpPr txBox="1">
            <a:spLocks noChangeArrowheads="1"/>
          </p:cNvSpPr>
          <p:nvPr/>
        </p:nvSpPr>
        <p:spPr bwMode="auto">
          <a:xfrm>
            <a:off x="7334250" y="1157968"/>
            <a:ext cx="1657350" cy="4099832"/>
          </a:xfrm>
          <a:prstGeom prst="rect">
            <a:avLst/>
          </a:prstGeom>
          <a:solidFill>
            <a:schemeClr val="accent5">
              <a:lumMod val="40000"/>
              <a:lumOff val="60000"/>
            </a:schemeClr>
          </a:solidFill>
          <a:ln w="19050">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100" b="1" dirty="0" smtClean="0">
                <a:effectLst/>
                <a:latin typeface="Times New Roman"/>
                <a:ea typeface="Calibri"/>
                <a:cs typeface="Times New Roman"/>
              </a:rPr>
              <a:t>Request for Evidence</a:t>
            </a:r>
            <a:endParaRPr lang="en-US" sz="1100" b="1" dirty="0" smtClean="0">
              <a:effectLst/>
              <a:latin typeface="Calibri"/>
              <a:ea typeface="Calibri"/>
              <a:cs typeface="Times New Roman"/>
            </a:endParaRPr>
          </a:p>
          <a:p>
            <a:pPr marL="0" marR="0" algn="ctr">
              <a:lnSpc>
                <a:spcPct val="115000"/>
              </a:lnSpc>
              <a:spcBef>
                <a:spcPts val="0"/>
              </a:spcBef>
              <a:spcAft>
                <a:spcPts val="1000"/>
              </a:spcAft>
            </a:pPr>
            <a:endParaRPr lang="en-US" sz="1100" dirty="0" smtClean="0">
              <a:latin typeface="Times New Roman"/>
              <a:ea typeface="Calibri"/>
              <a:cs typeface="Times New Roman"/>
            </a:endParaRPr>
          </a:p>
          <a:p>
            <a:pPr marL="0" marR="0" algn="ctr">
              <a:lnSpc>
                <a:spcPct val="115000"/>
              </a:lnSpc>
              <a:spcBef>
                <a:spcPts val="0"/>
              </a:spcBef>
              <a:spcAft>
                <a:spcPts val="1000"/>
              </a:spcAft>
            </a:pPr>
            <a:r>
              <a:rPr lang="en-US" sz="1100" b="1" dirty="0" smtClean="0">
                <a:effectLst/>
                <a:latin typeface="Times New Roman"/>
                <a:ea typeface="Calibri"/>
                <a:cs typeface="Times New Roman"/>
              </a:rPr>
              <a:t>   Administrative        Processing</a:t>
            </a:r>
            <a:endParaRPr lang="en-US" sz="1100" b="1" dirty="0" smtClean="0">
              <a:effectLst/>
              <a:latin typeface="Calibri"/>
              <a:ea typeface="Calibri"/>
              <a:cs typeface="Times New Roman"/>
            </a:endParaRPr>
          </a:p>
          <a:p>
            <a:pPr marL="457200" marR="0">
              <a:lnSpc>
                <a:spcPct val="115000"/>
              </a:lnSpc>
              <a:spcBef>
                <a:spcPts val="0"/>
              </a:spcBef>
              <a:spcAft>
                <a:spcPts val="1000"/>
              </a:spcAft>
            </a:pPr>
            <a:r>
              <a:rPr lang="en-US" sz="1100" dirty="0" smtClean="0">
                <a:effectLst/>
                <a:latin typeface="Times New Roman"/>
                <a:ea typeface="Calibri"/>
                <a:cs typeface="Times New Roman"/>
              </a:rPr>
              <a:t> </a:t>
            </a:r>
          </a:p>
          <a:p>
            <a:pPr marL="457200" marR="0">
              <a:lnSpc>
                <a:spcPct val="115000"/>
              </a:lnSpc>
              <a:spcBef>
                <a:spcPts val="0"/>
              </a:spcBef>
              <a:spcAft>
                <a:spcPts val="1000"/>
              </a:spcAft>
            </a:pPr>
            <a:r>
              <a:rPr lang="en-US" sz="1100" b="1" dirty="0" smtClean="0">
                <a:latin typeface="Times New Roman" panose="02020603050405020304" pitchFamily="18" charset="0"/>
                <a:ea typeface="Calibri"/>
                <a:cs typeface="Times New Roman" panose="02020603050405020304" pitchFamily="18" charset="0"/>
              </a:rPr>
              <a:t>Assurance w/ local VOLAG </a:t>
            </a:r>
          </a:p>
          <a:p>
            <a:pPr marL="457200" marR="0">
              <a:lnSpc>
                <a:spcPct val="115000"/>
              </a:lnSpc>
              <a:spcBef>
                <a:spcPts val="0"/>
              </a:spcBef>
              <a:spcAft>
                <a:spcPts val="1000"/>
              </a:spcAft>
            </a:pPr>
            <a:endParaRPr lang="en-US" sz="1100" dirty="0">
              <a:latin typeface="Times New Roman" panose="02020603050405020304" pitchFamily="18" charset="0"/>
              <a:ea typeface="Calibri"/>
              <a:cs typeface="Times New Roman" panose="02020603050405020304" pitchFamily="18" charset="0"/>
            </a:endParaRPr>
          </a:p>
          <a:p>
            <a:pPr marL="457200" marR="0">
              <a:lnSpc>
                <a:spcPct val="115000"/>
              </a:lnSpc>
              <a:spcBef>
                <a:spcPts val="0"/>
              </a:spcBef>
              <a:spcAft>
                <a:spcPts val="1000"/>
              </a:spcAft>
            </a:pPr>
            <a:r>
              <a:rPr lang="en-US" sz="1100" dirty="0" smtClean="0">
                <a:latin typeface="Times New Roman" panose="02020603050405020304" pitchFamily="18" charset="0"/>
                <a:ea typeface="Calibri"/>
                <a:cs typeface="Times New Roman" panose="02020603050405020304" pitchFamily="18" charset="0"/>
              </a:rPr>
              <a:t>   </a:t>
            </a:r>
            <a:r>
              <a:rPr lang="en-US" sz="1100" b="1" dirty="0" smtClean="0">
                <a:latin typeface="Times New Roman" panose="02020603050405020304" pitchFamily="18" charset="0"/>
                <a:ea typeface="Calibri"/>
                <a:cs typeface="Times New Roman" panose="02020603050405020304" pitchFamily="18" charset="0"/>
              </a:rPr>
              <a:t>Medical </a:t>
            </a:r>
          </a:p>
          <a:p>
            <a:pPr marL="457200" marR="0">
              <a:lnSpc>
                <a:spcPct val="115000"/>
              </a:lnSpc>
              <a:spcBef>
                <a:spcPts val="0"/>
              </a:spcBef>
              <a:spcAft>
                <a:spcPts val="1000"/>
              </a:spcAft>
            </a:pPr>
            <a:endParaRPr lang="en-US" sz="1100" dirty="0">
              <a:latin typeface="Times New Roman" panose="02020603050405020304" pitchFamily="18" charset="0"/>
              <a:ea typeface="Calibri"/>
              <a:cs typeface="Times New Roman" panose="02020603050405020304" pitchFamily="18" charset="0"/>
            </a:endParaRPr>
          </a:p>
          <a:p>
            <a:pPr marL="457200" marR="0">
              <a:lnSpc>
                <a:spcPct val="115000"/>
              </a:lnSpc>
              <a:spcBef>
                <a:spcPts val="0"/>
              </a:spcBef>
              <a:spcAft>
                <a:spcPts val="1000"/>
              </a:spcAft>
            </a:pPr>
            <a:r>
              <a:rPr lang="en-US" sz="1100" b="1" dirty="0" smtClean="0">
                <a:latin typeface="Times New Roman" panose="02020603050405020304" pitchFamily="18" charset="0"/>
                <a:ea typeface="Calibri"/>
                <a:cs typeface="Times New Roman" panose="02020603050405020304" pitchFamily="18" charset="0"/>
              </a:rPr>
              <a:t>   IOM Cultural  Orientation </a:t>
            </a:r>
          </a:p>
          <a:p>
            <a:pPr marL="457200" marR="0">
              <a:lnSpc>
                <a:spcPct val="115000"/>
              </a:lnSpc>
              <a:spcBef>
                <a:spcPts val="0"/>
              </a:spcBef>
              <a:spcAft>
                <a:spcPts val="1000"/>
              </a:spcAft>
            </a:pPr>
            <a:endParaRPr lang="en-US" sz="1100" b="1" dirty="0">
              <a:latin typeface="Times New Roman" panose="02020603050405020304" pitchFamily="18" charset="0"/>
              <a:ea typeface="Calibri"/>
              <a:cs typeface="Times New Roman" panose="02020603050405020304" pitchFamily="18" charset="0"/>
            </a:endParaRPr>
          </a:p>
          <a:p>
            <a:pPr marL="457200" marR="0">
              <a:lnSpc>
                <a:spcPct val="115000"/>
              </a:lnSpc>
              <a:spcBef>
                <a:spcPts val="0"/>
              </a:spcBef>
              <a:spcAft>
                <a:spcPts val="1000"/>
              </a:spcAft>
            </a:pPr>
            <a:r>
              <a:rPr lang="en-US" sz="1100" b="1" dirty="0" smtClean="0">
                <a:latin typeface="Times New Roman" panose="02020603050405020304" pitchFamily="18" charset="0"/>
                <a:ea typeface="Calibri"/>
                <a:cs typeface="Times New Roman" panose="02020603050405020304" pitchFamily="18" charset="0"/>
              </a:rPr>
              <a:t>     Flight </a:t>
            </a:r>
            <a:endParaRPr lang="en-US" sz="1100" b="1" dirty="0">
              <a:latin typeface="Times New Roman" panose="02020603050405020304" pitchFamily="18" charset="0"/>
              <a:ea typeface="Calibri"/>
              <a:cs typeface="Times New Roman" panose="02020603050405020304" pitchFamily="18" charset="0"/>
            </a:endParaRPr>
          </a:p>
          <a:p>
            <a:pPr marL="457200" marR="0">
              <a:lnSpc>
                <a:spcPct val="115000"/>
              </a:lnSpc>
              <a:spcBef>
                <a:spcPts val="0"/>
              </a:spcBef>
              <a:spcAft>
                <a:spcPts val="1000"/>
              </a:spcAft>
            </a:pPr>
            <a:r>
              <a:rPr lang="en-US" sz="1100" dirty="0" smtClean="0">
                <a:latin typeface="Times New Roman" panose="02020603050405020304" pitchFamily="18" charset="0"/>
                <a:ea typeface="Calibri"/>
                <a:cs typeface="Times New Roman" panose="02020603050405020304" pitchFamily="18" charset="0"/>
              </a:rPr>
              <a:t> </a:t>
            </a:r>
            <a:endParaRPr lang="en-US" sz="1100" dirty="0">
              <a:latin typeface="Times New Roman" panose="02020603050405020304" pitchFamily="18" charset="0"/>
              <a:ea typeface="Calibri"/>
              <a:cs typeface="Times New Roman" panose="02020603050405020304" pitchFamily="18" charset="0"/>
            </a:endParaRPr>
          </a:p>
        </p:txBody>
      </p:sp>
      <p:cxnSp>
        <p:nvCxnSpPr>
          <p:cNvPr id="28" name="Straight Arrow Connector 27"/>
          <p:cNvCxnSpPr/>
          <p:nvPr/>
        </p:nvCxnSpPr>
        <p:spPr>
          <a:xfrm>
            <a:off x="8123464" y="1513794"/>
            <a:ext cx="0" cy="31568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5" name="Straight Arrow Connector 34"/>
          <p:cNvCxnSpPr/>
          <p:nvPr/>
        </p:nvCxnSpPr>
        <p:spPr>
          <a:xfrm>
            <a:off x="8177894" y="2305049"/>
            <a:ext cx="0" cy="31568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6" name="Straight Arrow Connector 35"/>
          <p:cNvCxnSpPr/>
          <p:nvPr/>
        </p:nvCxnSpPr>
        <p:spPr>
          <a:xfrm>
            <a:off x="8172454" y="3088141"/>
            <a:ext cx="0" cy="31568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7" name="Curved Right Arrow 36"/>
          <p:cNvSpPr/>
          <p:nvPr/>
        </p:nvSpPr>
        <p:spPr>
          <a:xfrm rot="10800000">
            <a:off x="8539843" y="2102303"/>
            <a:ext cx="402771" cy="1250497"/>
          </a:xfrm>
          <a:prstGeom prst="curved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8" name="Curved Left Arrow 37"/>
          <p:cNvSpPr/>
          <p:nvPr/>
        </p:nvSpPr>
        <p:spPr>
          <a:xfrm rot="10800000">
            <a:off x="7453992" y="2153330"/>
            <a:ext cx="361951" cy="1250497"/>
          </a:xfrm>
          <a:prstGeom prst="curvedLef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40" name="Straight Arrow Connector 39"/>
          <p:cNvCxnSpPr/>
          <p:nvPr/>
        </p:nvCxnSpPr>
        <p:spPr>
          <a:xfrm>
            <a:off x="8177894" y="3830411"/>
            <a:ext cx="0" cy="31568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1" name="Straight Arrow Connector 40"/>
          <p:cNvCxnSpPr/>
          <p:nvPr/>
        </p:nvCxnSpPr>
        <p:spPr>
          <a:xfrm>
            <a:off x="8172454" y="4580164"/>
            <a:ext cx="0" cy="31568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3" name="Straight Connector 42"/>
          <p:cNvCxnSpPr>
            <a:stCxn id="20" idx="2"/>
          </p:cNvCxnSpPr>
          <p:nvPr/>
        </p:nvCxnSpPr>
        <p:spPr>
          <a:xfrm>
            <a:off x="1460046" y="2276475"/>
            <a:ext cx="0" cy="344260"/>
          </a:xfrm>
          <a:prstGeom prst="line">
            <a:avLst/>
          </a:prstGeom>
        </p:spPr>
        <p:style>
          <a:lnRef idx="2">
            <a:schemeClr val="dk1"/>
          </a:lnRef>
          <a:fillRef idx="0">
            <a:schemeClr val="dk1"/>
          </a:fillRef>
          <a:effectRef idx="1">
            <a:schemeClr val="dk1"/>
          </a:effectRef>
          <a:fontRef idx="minor">
            <a:schemeClr val="tx1"/>
          </a:fontRef>
        </p:style>
      </p:cxnSp>
      <p:cxnSp>
        <p:nvCxnSpPr>
          <p:cNvPr id="47" name="Straight Connector 46"/>
          <p:cNvCxnSpPr/>
          <p:nvPr/>
        </p:nvCxnSpPr>
        <p:spPr>
          <a:xfrm flipV="1">
            <a:off x="2691492" y="2543175"/>
            <a:ext cx="432708" cy="544966"/>
          </a:xfrm>
          <a:prstGeom prst="line">
            <a:avLst/>
          </a:prstGeom>
        </p:spPr>
        <p:style>
          <a:lnRef idx="2">
            <a:schemeClr val="dk1"/>
          </a:lnRef>
          <a:fillRef idx="0">
            <a:schemeClr val="dk1"/>
          </a:fillRef>
          <a:effectRef idx="1">
            <a:schemeClr val="dk1"/>
          </a:effectRef>
          <a:fontRef idx="minor">
            <a:schemeClr val="tx1"/>
          </a:fontRef>
        </p:style>
      </p:cxnSp>
      <p:cxnSp>
        <p:nvCxnSpPr>
          <p:cNvPr id="49" name="Straight Connector 48"/>
          <p:cNvCxnSpPr/>
          <p:nvPr/>
        </p:nvCxnSpPr>
        <p:spPr>
          <a:xfrm>
            <a:off x="2669721" y="3505200"/>
            <a:ext cx="759279" cy="762000"/>
          </a:xfrm>
          <a:prstGeom prst="line">
            <a:avLst/>
          </a:prstGeom>
        </p:spPr>
        <p:style>
          <a:lnRef idx="2">
            <a:schemeClr val="dk1"/>
          </a:lnRef>
          <a:fillRef idx="0">
            <a:schemeClr val="dk1"/>
          </a:fillRef>
          <a:effectRef idx="1">
            <a:schemeClr val="dk1"/>
          </a:effectRef>
          <a:fontRef idx="minor">
            <a:schemeClr val="tx1"/>
          </a:fontRef>
        </p:style>
      </p:cxnSp>
      <p:cxnSp>
        <p:nvCxnSpPr>
          <p:cNvPr id="57" name="Straight Connector 56"/>
          <p:cNvCxnSpPr>
            <a:stCxn id="22" idx="3"/>
          </p:cNvCxnSpPr>
          <p:nvPr/>
        </p:nvCxnSpPr>
        <p:spPr>
          <a:xfrm flipV="1">
            <a:off x="4604656" y="1995487"/>
            <a:ext cx="214993" cy="1"/>
          </a:xfrm>
          <a:prstGeom prst="line">
            <a:avLst/>
          </a:prstGeom>
        </p:spPr>
        <p:style>
          <a:lnRef idx="2">
            <a:schemeClr val="dk1"/>
          </a:lnRef>
          <a:fillRef idx="0">
            <a:schemeClr val="dk1"/>
          </a:fillRef>
          <a:effectRef idx="1">
            <a:schemeClr val="dk1"/>
          </a:effectRef>
          <a:fontRef idx="minor">
            <a:schemeClr val="tx1"/>
          </a:fontRef>
        </p:style>
      </p:cxnSp>
      <p:cxnSp>
        <p:nvCxnSpPr>
          <p:cNvPr id="59" name="Straight Connector 58"/>
          <p:cNvCxnSpPr>
            <a:stCxn id="23" idx="3"/>
          </p:cNvCxnSpPr>
          <p:nvPr/>
        </p:nvCxnSpPr>
        <p:spPr>
          <a:xfrm>
            <a:off x="4637312" y="4581525"/>
            <a:ext cx="182337" cy="0"/>
          </a:xfrm>
          <a:prstGeom prst="line">
            <a:avLst/>
          </a:prstGeom>
        </p:spPr>
        <p:style>
          <a:lnRef idx="2">
            <a:schemeClr val="dk1"/>
          </a:lnRef>
          <a:fillRef idx="0">
            <a:schemeClr val="dk1"/>
          </a:fillRef>
          <a:effectRef idx="1">
            <a:schemeClr val="dk1"/>
          </a:effectRef>
          <a:fontRef idx="minor">
            <a:schemeClr val="tx1"/>
          </a:fontRef>
        </p:style>
      </p:cxnSp>
      <p:cxnSp>
        <p:nvCxnSpPr>
          <p:cNvPr id="63" name="Straight Connector 62"/>
          <p:cNvCxnSpPr>
            <a:stCxn id="24" idx="3"/>
          </p:cNvCxnSpPr>
          <p:nvPr/>
        </p:nvCxnSpPr>
        <p:spPr>
          <a:xfrm>
            <a:off x="7217228" y="2209800"/>
            <a:ext cx="117022" cy="95249"/>
          </a:xfrm>
          <a:prstGeom prst="line">
            <a:avLst/>
          </a:prstGeom>
        </p:spPr>
        <p:style>
          <a:lnRef idx="2">
            <a:schemeClr val="dk1"/>
          </a:lnRef>
          <a:fillRef idx="0">
            <a:schemeClr val="dk1"/>
          </a:fillRef>
          <a:effectRef idx="1">
            <a:schemeClr val="dk1"/>
          </a:effectRef>
          <a:fontRef idx="minor">
            <a:schemeClr val="tx1"/>
          </a:fontRef>
        </p:style>
      </p:cxnSp>
      <p:cxnSp>
        <p:nvCxnSpPr>
          <p:cNvPr id="67" name="Straight Connector 66"/>
          <p:cNvCxnSpPr/>
          <p:nvPr/>
        </p:nvCxnSpPr>
        <p:spPr>
          <a:xfrm flipV="1">
            <a:off x="7238999" y="4581525"/>
            <a:ext cx="95251" cy="156482"/>
          </a:xfrm>
          <a:prstGeom prst="line">
            <a:avLst/>
          </a:prstGeom>
        </p:spPr>
        <p:style>
          <a:lnRef idx="2">
            <a:schemeClr val="dk1"/>
          </a:lnRef>
          <a:fillRef idx="0">
            <a:schemeClr val="dk1"/>
          </a:fillRef>
          <a:effectRef idx="1">
            <a:schemeClr val="dk1"/>
          </a:effectRef>
          <a:fontRef idx="minor">
            <a:schemeClr val="tx1"/>
          </a:fontRef>
        </p:style>
      </p:cxnSp>
      <p:sp>
        <p:nvSpPr>
          <p:cNvPr id="2" name="Footer Placeholder 1"/>
          <p:cNvSpPr>
            <a:spLocks noGrp="1"/>
          </p:cNvSpPr>
          <p:nvPr>
            <p:ph type="ftr" sz="quarter" idx="11"/>
          </p:nvPr>
        </p:nvSpPr>
        <p:spPr/>
        <p:txBody>
          <a:bodyPr/>
          <a:lstStyle/>
          <a:p>
            <a:r>
              <a:rPr lang="en-US" smtClean="0"/>
              <a:t>Last updated 06/21/2019-This was created by the International Institute of Minnesota </a:t>
            </a:r>
            <a:endParaRPr lang="en-US"/>
          </a:p>
        </p:txBody>
      </p:sp>
      <p:sp>
        <p:nvSpPr>
          <p:cNvPr id="3" name="Slide Number Placeholder 2"/>
          <p:cNvSpPr>
            <a:spLocks noGrp="1"/>
          </p:cNvSpPr>
          <p:nvPr>
            <p:ph type="sldNum" sz="quarter" idx="12"/>
          </p:nvPr>
        </p:nvSpPr>
        <p:spPr/>
        <p:txBody>
          <a:bodyPr/>
          <a:lstStyle/>
          <a:p>
            <a:fld id="{FC0686B5-FA0E-49F5-BFCA-01C9F35DA2FC}" type="slidenum">
              <a:rPr lang="en-US" smtClean="0"/>
              <a:t>3</a:t>
            </a:fld>
            <a:endParaRPr lang="en-US"/>
          </a:p>
        </p:txBody>
      </p:sp>
      <p:pic>
        <p:nvPicPr>
          <p:cNvPr id="2050" name="Picture 2" descr="S:\Logo Scans\New logo\Logo.Vertical.Color - Invisible Background.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58437" y="5410199"/>
            <a:ext cx="1579787" cy="10531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33272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62681" y="224134"/>
            <a:ext cx="4469750" cy="461665"/>
          </a:xfrm>
          <a:prstGeom prst="rect">
            <a:avLst/>
          </a:prstGeom>
        </p:spPr>
        <p:txBody>
          <a:bodyPr wrap="none">
            <a:spAutoFit/>
          </a:bodyPr>
          <a:lstStyle/>
          <a:p>
            <a:pPr algn="ctr"/>
            <a:r>
              <a:rPr lang="en-US" sz="2400" b="1" dirty="0" smtClean="0">
                <a:latin typeface="Times New Roman" panose="02020603050405020304" pitchFamily="18" charset="0"/>
                <a:cs typeface="Times New Roman" panose="02020603050405020304" pitchFamily="18" charset="0"/>
              </a:rPr>
              <a:t>I-730/V-92 Follow-to-Join </a:t>
            </a:r>
            <a:r>
              <a:rPr lang="en-US" sz="2400" b="1" dirty="0" err="1" smtClean="0">
                <a:latin typeface="Times New Roman" panose="02020603050405020304" pitchFamily="18" charset="0"/>
                <a:cs typeface="Times New Roman" panose="02020603050405020304" pitchFamily="18" charset="0"/>
              </a:rPr>
              <a:t>Asylee</a:t>
            </a:r>
            <a:endParaRPr lang="en-US" sz="2400" b="1" dirty="0">
              <a:latin typeface="Times New Roman" panose="02020603050405020304" pitchFamily="18" charset="0"/>
              <a:cs typeface="Times New Roman" panose="02020603050405020304" pitchFamily="18" charset="0"/>
            </a:endParaRPr>
          </a:p>
        </p:txBody>
      </p:sp>
      <p:sp>
        <p:nvSpPr>
          <p:cNvPr id="3" name="Text Box 2"/>
          <p:cNvSpPr txBox="1">
            <a:spLocks noChangeArrowheads="1"/>
          </p:cNvSpPr>
          <p:nvPr/>
        </p:nvSpPr>
        <p:spPr bwMode="auto">
          <a:xfrm>
            <a:off x="250371" y="1066800"/>
            <a:ext cx="2419350" cy="1209675"/>
          </a:xfrm>
          <a:prstGeom prst="rect">
            <a:avLst/>
          </a:prstGeom>
          <a:solidFill>
            <a:srgbClr val="FFFFFF"/>
          </a:solidFill>
          <a:ln w="19050">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100" b="1" u="sng" dirty="0">
                <a:effectLst/>
                <a:latin typeface="Times New Roman"/>
                <a:ea typeface="Calibri"/>
                <a:cs typeface="Times New Roman"/>
              </a:rPr>
              <a:t>I-730---Nebraska Service Center </a:t>
            </a:r>
            <a:endParaRPr lang="en-US" sz="1100" dirty="0">
              <a:effectLst/>
              <a:latin typeface="Calibri"/>
              <a:ea typeface="Calibri"/>
              <a:cs typeface="Times New Roman"/>
            </a:endParaRPr>
          </a:p>
          <a:p>
            <a:pPr marL="0" marR="0">
              <a:lnSpc>
                <a:spcPct val="115000"/>
              </a:lnSpc>
              <a:spcBef>
                <a:spcPts val="0"/>
              </a:spcBef>
              <a:spcAft>
                <a:spcPts val="1000"/>
              </a:spcAft>
            </a:pPr>
            <a:r>
              <a:rPr lang="en-US" sz="1000" i="1" dirty="0">
                <a:effectLst/>
                <a:latin typeface="Times New Roman"/>
                <a:ea typeface="Calibri"/>
                <a:cs typeface="Times New Roman"/>
              </a:rPr>
              <a:t>Processing Times: VARIES </a:t>
            </a:r>
            <a:endParaRPr lang="en-US" sz="1100" dirty="0">
              <a:effectLst/>
              <a:latin typeface="Calibri"/>
              <a:ea typeface="Calibri"/>
              <a:cs typeface="Times New Roman"/>
            </a:endParaRPr>
          </a:p>
          <a:p>
            <a:pPr marL="0" marR="0">
              <a:lnSpc>
                <a:spcPct val="115000"/>
              </a:lnSpc>
              <a:spcBef>
                <a:spcPts val="0"/>
              </a:spcBef>
              <a:spcAft>
                <a:spcPts val="1000"/>
              </a:spcAft>
            </a:pPr>
            <a:r>
              <a:rPr lang="en-US" sz="1000" dirty="0">
                <a:effectLst/>
                <a:latin typeface="Times New Roman"/>
                <a:ea typeface="Calibri"/>
                <a:cs typeface="Times New Roman"/>
              </a:rPr>
              <a:t>As of 6.12.2019, </a:t>
            </a:r>
            <a:r>
              <a:rPr lang="en-US" sz="1000" dirty="0">
                <a:effectLst/>
                <a:highlight>
                  <a:srgbClr val="FFFF00"/>
                </a:highlight>
                <a:latin typeface="Times New Roman"/>
                <a:ea typeface="Calibri"/>
                <a:cs typeface="Times New Roman"/>
              </a:rPr>
              <a:t>8.5 to 10.5 months </a:t>
            </a:r>
            <a:endParaRPr lang="en-US" sz="1100" dirty="0">
              <a:effectLst/>
              <a:latin typeface="Calibri"/>
              <a:ea typeface="Calibri"/>
              <a:cs typeface="Times New Roman"/>
            </a:endParaRPr>
          </a:p>
          <a:p>
            <a:pPr marL="0" marR="0">
              <a:lnSpc>
                <a:spcPct val="115000"/>
              </a:lnSpc>
              <a:spcBef>
                <a:spcPts val="0"/>
              </a:spcBef>
              <a:spcAft>
                <a:spcPts val="1000"/>
              </a:spcAft>
            </a:pPr>
            <a:r>
              <a:rPr lang="en-US" sz="1000" i="1" dirty="0">
                <a:effectLst/>
                <a:latin typeface="Times New Roman"/>
                <a:ea typeface="Calibri"/>
                <a:cs typeface="Times New Roman"/>
              </a:rPr>
              <a:t>Notices</a:t>
            </a:r>
            <a:r>
              <a:rPr lang="en-US" sz="1000" dirty="0">
                <a:effectLst/>
                <a:latin typeface="Times New Roman"/>
                <a:ea typeface="Calibri"/>
                <a:cs typeface="Times New Roman"/>
              </a:rPr>
              <a:t>: </a:t>
            </a:r>
            <a:r>
              <a:rPr lang="en-US" sz="1000" dirty="0" smtClean="0">
                <a:effectLst/>
                <a:latin typeface="Times New Roman"/>
                <a:ea typeface="Calibri"/>
                <a:cs typeface="Times New Roman"/>
              </a:rPr>
              <a:t>Receipt-RFE-Approval Notice </a:t>
            </a:r>
            <a:endParaRPr lang="en-US" sz="1100" dirty="0">
              <a:effectLst/>
              <a:latin typeface="Calibri"/>
              <a:ea typeface="Calibri"/>
              <a:cs typeface="Times New Roman"/>
            </a:endParaRPr>
          </a:p>
          <a:p>
            <a:pPr marL="457200" marR="0">
              <a:lnSpc>
                <a:spcPct val="115000"/>
              </a:lnSpc>
              <a:spcBef>
                <a:spcPts val="0"/>
              </a:spcBef>
              <a:spcAft>
                <a:spcPts val="1000"/>
              </a:spcAft>
            </a:pPr>
            <a:r>
              <a:rPr lang="en-US" sz="1100" dirty="0">
                <a:effectLst/>
                <a:latin typeface="Times New Roman"/>
                <a:ea typeface="Calibri"/>
                <a:cs typeface="Times New Roman"/>
              </a:rPr>
              <a:t> </a:t>
            </a:r>
            <a:endParaRPr lang="en-US" sz="1100" dirty="0">
              <a:effectLst/>
              <a:latin typeface="Calibri"/>
              <a:ea typeface="Calibri"/>
              <a:cs typeface="Times New Roman"/>
            </a:endParaRPr>
          </a:p>
        </p:txBody>
      </p:sp>
      <p:sp>
        <p:nvSpPr>
          <p:cNvPr id="4" name="Text Box 2"/>
          <p:cNvSpPr txBox="1">
            <a:spLocks noChangeArrowheads="1"/>
          </p:cNvSpPr>
          <p:nvPr/>
        </p:nvSpPr>
        <p:spPr bwMode="auto">
          <a:xfrm>
            <a:off x="250371" y="2895600"/>
            <a:ext cx="2419350" cy="1066800"/>
          </a:xfrm>
          <a:prstGeom prst="rect">
            <a:avLst/>
          </a:prstGeom>
          <a:solidFill>
            <a:srgbClr val="FFFFFF"/>
          </a:solidFill>
          <a:ln w="19050">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100" b="1" u="sng" dirty="0" smtClean="0">
                <a:effectLst/>
                <a:latin typeface="Times New Roman"/>
                <a:ea typeface="Calibri"/>
                <a:cs typeface="Times New Roman"/>
              </a:rPr>
              <a:t>National Visa Center (NVC)</a:t>
            </a:r>
          </a:p>
          <a:p>
            <a:pPr marL="0" marR="0">
              <a:lnSpc>
                <a:spcPct val="115000"/>
              </a:lnSpc>
              <a:spcBef>
                <a:spcPts val="0"/>
              </a:spcBef>
              <a:spcAft>
                <a:spcPts val="1000"/>
              </a:spcAft>
            </a:pPr>
            <a:r>
              <a:rPr lang="en-US" sz="1100" i="1" dirty="0" smtClean="0">
                <a:latin typeface="Times New Roman"/>
                <a:ea typeface="Calibri"/>
                <a:cs typeface="Times New Roman"/>
              </a:rPr>
              <a:t>Processing Times: 2-8 Weeks </a:t>
            </a:r>
          </a:p>
          <a:p>
            <a:pPr marL="0" marR="0">
              <a:lnSpc>
                <a:spcPct val="115000"/>
              </a:lnSpc>
              <a:spcBef>
                <a:spcPts val="0"/>
              </a:spcBef>
              <a:spcAft>
                <a:spcPts val="1000"/>
              </a:spcAft>
            </a:pPr>
            <a:r>
              <a:rPr lang="en-US" sz="1100" i="1" dirty="0" smtClean="0">
                <a:effectLst/>
                <a:latin typeface="Times New Roman"/>
                <a:ea typeface="Calibri"/>
                <a:cs typeface="Times New Roman"/>
              </a:rPr>
              <a:t>Notices: Transfer Notice w/ DOS Case # </a:t>
            </a:r>
            <a:endParaRPr lang="en-US" sz="1100" i="1" dirty="0">
              <a:effectLst/>
              <a:latin typeface="Calibri"/>
              <a:ea typeface="Calibri"/>
              <a:cs typeface="Times New Roman"/>
            </a:endParaRPr>
          </a:p>
        </p:txBody>
      </p:sp>
      <p:sp>
        <p:nvSpPr>
          <p:cNvPr id="5" name="Text Box 2"/>
          <p:cNvSpPr txBox="1">
            <a:spLocks noChangeArrowheads="1"/>
          </p:cNvSpPr>
          <p:nvPr/>
        </p:nvSpPr>
        <p:spPr bwMode="auto">
          <a:xfrm>
            <a:off x="2819400" y="2043113"/>
            <a:ext cx="1771650" cy="623887"/>
          </a:xfrm>
          <a:prstGeom prst="rect">
            <a:avLst/>
          </a:prstGeom>
          <a:solidFill>
            <a:srgbClr val="FFFFFF"/>
          </a:solidFill>
          <a:ln w="19050">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200" b="1" u="sng" dirty="0">
                <a:effectLst/>
                <a:latin typeface="Times New Roman"/>
                <a:ea typeface="Calibri"/>
                <a:cs typeface="Times New Roman"/>
              </a:rPr>
              <a:t>USCIS international field </a:t>
            </a:r>
            <a:r>
              <a:rPr lang="en-US" sz="1200" b="1" u="sng" dirty="0" smtClean="0">
                <a:effectLst/>
                <a:latin typeface="Times New Roman"/>
                <a:ea typeface="Calibri"/>
                <a:cs typeface="Times New Roman"/>
              </a:rPr>
              <a:t>office</a:t>
            </a:r>
            <a:endParaRPr lang="en-US" sz="1100" dirty="0">
              <a:effectLst/>
              <a:latin typeface="Calibri"/>
              <a:ea typeface="Calibri"/>
              <a:cs typeface="Times New Roman"/>
            </a:endParaRPr>
          </a:p>
        </p:txBody>
      </p:sp>
      <p:sp>
        <p:nvSpPr>
          <p:cNvPr id="6" name="Text Box 2"/>
          <p:cNvSpPr txBox="1">
            <a:spLocks noChangeArrowheads="1"/>
          </p:cNvSpPr>
          <p:nvPr/>
        </p:nvSpPr>
        <p:spPr bwMode="auto">
          <a:xfrm>
            <a:off x="2830286" y="3600450"/>
            <a:ext cx="1771650" cy="361950"/>
          </a:xfrm>
          <a:prstGeom prst="rect">
            <a:avLst/>
          </a:prstGeom>
          <a:solidFill>
            <a:srgbClr val="FFFFFF"/>
          </a:solidFill>
          <a:ln w="19050">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200" b="1" u="sng" dirty="0">
                <a:effectLst/>
                <a:latin typeface="Times New Roman"/>
                <a:ea typeface="Calibri"/>
                <a:cs typeface="Times New Roman"/>
              </a:rPr>
              <a:t>Department of </a:t>
            </a:r>
            <a:r>
              <a:rPr lang="en-US" sz="1200" b="1" u="sng" dirty="0" smtClean="0">
                <a:effectLst/>
                <a:latin typeface="Times New Roman"/>
                <a:ea typeface="Calibri"/>
                <a:cs typeface="Times New Roman"/>
              </a:rPr>
              <a:t>State</a:t>
            </a:r>
            <a:endParaRPr lang="en-US" sz="1100" dirty="0">
              <a:effectLst/>
              <a:latin typeface="Calibri"/>
              <a:ea typeface="Calibri"/>
              <a:cs typeface="Times New Roman"/>
            </a:endParaRPr>
          </a:p>
        </p:txBody>
      </p:sp>
      <p:sp>
        <p:nvSpPr>
          <p:cNvPr id="7" name="Text Box 2"/>
          <p:cNvSpPr txBox="1">
            <a:spLocks noChangeArrowheads="1"/>
          </p:cNvSpPr>
          <p:nvPr/>
        </p:nvSpPr>
        <p:spPr bwMode="auto">
          <a:xfrm>
            <a:off x="4800600" y="1385887"/>
            <a:ext cx="2419350" cy="1281113"/>
          </a:xfrm>
          <a:prstGeom prst="rect">
            <a:avLst/>
          </a:prstGeom>
          <a:solidFill>
            <a:srgbClr val="FFFFFF"/>
          </a:solidFill>
          <a:ln w="19050">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100" b="1" u="sng" dirty="0">
                <a:effectLst/>
                <a:latin typeface="Times New Roman"/>
                <a:ea typeface="Calibri"/>
                <a:cs typeface="Times New Roman"/>
              </a:rPr>
              <a:t>KENYA</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100" dirty="0" smtClean="0">
                <a:effectLst/>
                <a:latin typeface="Times New Roman"/>
                <a:ea typeface="Calibri"/>
                <a:cs typeface="Times New Roman"/>
              </a:rPr>
              <a:t>USCIS Nairobi </a:t>
            </a:r>
          </a:p>
          <a:p>
            <a:pPr marL="0" marR="0" algn="ctr">
              <a:lnSpc>
                <a:spcPct val="115000"/>
              </a:lnSpc>
              <a:spcBef>
                <a:spcPts val="0"/>
              </a:spcBef>
              <a:spcAft>
                <a:spcPts val="1000"/>
              </a:spcAft>
            </a:pPr>
            <a:r>
              <a:rPr lang="en-US" sz="1100" b="1" u="sng" dirty="0" smtClean="0">
                <a:effectLst/>
                <a:latin typeface="Times New Roman"/>
                <a:ea typeface="Calibri"/>
                <a:cs typeface="Times New Roman"/>
              </a:rPr>
              <a:t>SOUTH </a:t>
            </a:r>
            <a:r>
              <a:rPr lang="en-US" sz="1100" b="1" u="sng" dirty="0">
                <a:effectLst/>
                <a:latin typeface="Times New Roman"/>
                <a:ea typeface="Calibri"/>
                <a:cs typeface="Times New Roman"/>
              </a:rPr>
              <a:t>AFRICA</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100" dirty="0">
                <a:effectLst/>
                <a:latin typeface="Times New Roman"/>
                <a:ea typeface="Calibri"/>
                <a:cs typeface="Times New Roman"/>
              </a:rPr>
              <a:t>USCIS Johannesburg</a:t>
            </a:r>
            <a:endParaRPr lang="en-US" sz="1100" dirty="0">
              <a:effectLst/>
              <a:latin typeface="Calibri"/>
              <a:ea typeface="Calibri"/>
              <a:cs typeface="Times New Roman"/>
            </a:endParaRPr>
          </a:p>
          <a:p>
            <a:pPr algn="ctr">
              <a:lnSpc>
                <a:spcPct val="115000"/>
              </a:lnSpc>
              <a:spcAft>
                <a:spcPts val="1000"/>
              </a:spcAft>
            </a:pPr>
            <a:r>
              <a:rPr lang="en-US" sz="1100" u="none" strike="noStrike" dirty="0" smtClean="0">
                <a:effectLst/>
                <a:latin typeface="Times New Roman"/>
                <a:ea typeface="Calibri"/>
                <a:cs typeface="Times New Roman"/>
              </a:rPr>
              <a:t>https://www.uscis.gov/about-us/find-uscis-office/international-immigration-offices </a:t>
            </a:r>
            <a:endParaRPr lang="en-US" sz="1100" dirty="0" smtClean="0">
              <a:effectLst/>
              <a:latin typeface="Calibri"/>
              <a:ea typeface="Calibri"/>
              <a:cs typeface="Times New Roman"/>
            </a:endParaRPr>
          </a:p>
          <a:p>
            <a:pPr marL="0" marR="0" algn="ctr">
              <a:lnSpc>
                <a:spcPct val="115000"/>
              </a:lnSpc>
              <a:spcBef>
                <a:spcPts val="0"/>
              </a:spcBef>
              <a:spcAft>
                <a:spcPts val="1000"/>
              </a:spcAft>
            </a:pPr>
            <a:r>
              <a:rPr lang="en-US" sz="1100" dirty="0">
                <a:effectLst/>
                <a:latin typeface="Times New Roman"/>
                <a:ea typeface="Calibri"/>
                <a:cs typeface="Times New Roman"/>
              </a:rPr>
              <a:t> </a:t>
            </a:r>
            <a:endParaRPr lang="en-US" sz="1100" dirty="0">
              <a:effectLst/>
              <a:latin typeface="Calibri"/>
              <a:ea typeface="Calibri"/>
              <a:cs typeface="Times New Roman"/>
            </a:endParaRPr>
          </a:p>
        </p:txBody>
      </p:sp>
      <p:sp>
        <p:nvSpPr>
          <p:cNvPr id="9" name="Text Box 2"/>
          <p:cNvSpPr txBox="1">
            <a:spLocks noChangeArrowheads="1"/>
          </p:cNvSpPr>
          <p:nvPr/>
        </p:nvSpPr>
        <p:spPr bwMode="auto">
          <a:xfrm>
            <a:off x="4800600" y="3439887"/>
            <a:ext cx="2419350" cy="1894113"/>
          </a:xfrm>
          <a:prstGeom prst="rect">
            <a:avLst/>
          </a:prstGeom>
          <a:solidFill>
            <a:srgbClr val="FFFFFF"/>
          </a:solidFill>
          <a:ln w="19050">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100" b="1" u="sng" dirty="0">
                <a:effectLst/>
                <a:latin typeface="Times New Roman"/>
                <a:ea typeface="Calibri"/>
                <a:cs typeface="Times New Roman"/>
              </a:rPr>
              <a:t>ETHIOPIA </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100" dirty="0">
                <a:effectLst/>
                <a:latin typeface="Times New Roman"/>
                <a:ea typeface="Calibri"/>
                <a:cs typeface="Times New Roman"/>
              </a:rPr>
              <a:t>US Embassy</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100" b="1" u="sng" dirty="0" smtClean="0">
                <a:effectLst/>
                <a:latin typeface="Times New Roman"/>
                <a:ea typeface="Calibri"/>
                <a:cs typeface="Times New Roman"/>
              </a:rPr>
              <a:t>DJIBOUTI </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100" dirty="0">
                <a:effectLst/>
                <a:latin typeface="Times New Roman"/>
                <a:ea typeface="Calibri"/>
                <a:cs typeface="Times New Roman"/>
              </a:rPr>
              <a:t>US </a:t>
            </a:r>
            <a:r>
              <a:rPr lang="en-US" sz="1100" dirty="0" smtClean="0">
                <a:effectLst/>
                <a:latin typeface="Times New Roman"/>
                <a:ea typeface="Calibri"/>
                <a:cs typeface="Times New Roman"/>
              </a:rPr>
              <a:t>Embassy</a:t>
            </a:r>
          </a:p>
          <a:p>
            <a:pPr marL="0" marR="0" algn="ctr">
              <a:lnSpc>
                <a:spcPct val="115000"/>
              </a:lnSpc>
              <a:spcBef>
                <a:spcPts val="0"/>
              </a:spcBef>
              <a:spcAft>
                <a:spcPts val="1000"/>
              </a:spcAft>
            </a:pPr>
            <a:r>
              <a:rPr lang="en-US" sz="1100" b="1" u="sng" dirty="0" smtClean="0">
                <a:latin typeface="Times New Roman"/>
                <a:ea typeface="Calibri"/>
                <a:cs typeface="Times New Roman"/>
              </a:rPr>
              <a:t>UGANDA </a:t>
            </a:r>
          </a:p>
          <a:p>
            <a:pPr marL="0" marR="0" algn="ctr">
              <a:lnSpc>
                <a:spcPct val="115000"/>
              </a:lnSpc>
              <a:spcBef>
                <a:spcPts val="0"/>
              </a:spcBef>
              <a:spcAft>
                <a:spcPts val="1000"/>
              </a:spcAft>
            </a:pPr>
            <a:r>
              <a:rPr lang="en-US" sz="1100" dirty="0" smtClean="0">
                <a:effectLst/>
                <a:latin typeface="Times New Roman"/>
                <a:ea typeface="Calibri"/>
                <a:cs typeface="Times New Roman"/>
              </a:rPr>
              <a:t>US Embassy </a:t>
            </a:r>
            <a:endParaRPr lang="en-US" sz="1100" dirty="0">
              <a:effectLst/>
              <a:latin typeface="Calibri"/>
              <a:ea typeface="Calibri"/>
              <a:cs typeface="Times New Roman"/>
            </a:endParaRPr>
          </a:p>
          <a:p>
            <a:pPr algn="ctr">
              <a:lnSpc>
                <a:spcPct val="115000"/>
              </a:lnSpc>
              <a:spcAft>
                <a:spcPts val="1000"/>
              </a:spcAft>
            </a:pPr>
            <a:r>
              <a:rPr lang="en-US" sz="1100" u="none" strike="noStrike" dirty="0" smtClean="0">
                <a:effectLst/>
                <a:latin typeface="Times New Roman"/>
                <a:ea typeface="Calibri"/>
                <a:cs typeface="Times New Roman"/>
              </a:rPr>
              <a:t>https://travel.state.gov/content/travel/en/us-visas/immigrate/follow-to-join-refugees-and-asylees.html</a:t>
            </a:r>
            <a:r>
              <a:rPr lang="en-US" sz="1100" u="none" strike="noStrike" dirty="0">
                <a:effectLst/>
                <a:latin typeface="Times New Roman"/>
                <a:ea typeface="Calibri"/>
                <a:cs typeface="Times New Roman"/>
              </a:rPr>
              <a:t> </a:t>
            </a:r>
            <a:endParaRPr lang="en-US" sz="1100" dirty="0">
              <a:effectLst/>
              <a:latin typeface="Calibri"/>
              <a:ea typeface="Calibri"/>
              <a:cs typeface="Times New Roman"/>
            </a:endParaRPr>
          </a:p>
          <a:p>
            <a:pPr marL="0" marR="0" algn="ctr">
              <a:lnSpc>
                <a:spcPct val="115000"/>
              </a:lnSpc>
              <a:spcBef>
                <a:spcPts val="0"/>
              </a:spcBef>
              <a:spcAft>
                <a:spcPts val="1000"/>
              </a:spcAft>
            </a:pPr>
            <a:r>
              <a:rPr lang="en-US" sz="1100" u="none" strike="noStrike" dirty="0">
                <a:effectLst/>
                <a:latin typeface="Times New Roman"/>
                <a:ea typeface="Calibri"/>
                <a:cs typeface="Times New Roman"/>
              </a:rPr>
              <a:t> </a:t>
            </a:r>
            <a:endParaRPr lang="en-US" sz="1100" dirty="0">
              <a:effectLst/>
              <a:latin typeface="Calibri"/>
              <a:ea typeface="Calibri"/>
              <a:cs typeface="Times New Roman"/>
            </a:endParaRPr>
          </a:p>
        </p:txBody>
      </p:sp>
      <p:sp>
        <p:nvSpPr>
          <p:cNvPr id="12" name="Text Box 2"/>
          <p:cNvSpPr txBox="1">
            <a:spLocks noChangeArrowheads="1"/>
          </p:cNvSpPr>
          <p:nvPr/>
        </p:nvSpPr>
        <p:spPr bwMode="auto">
          <a:xfrm>
            <a:off x="7391400" y="1538966"/>
            <a:ext cx="1657350" cy="2442482"/>
          </a:xfrm>
          <a:prstGeom prst="rect">
            <a:avLst/>
          </a:prstGeom>
          <a:solidFill>
            <a:srgbClr val="FFFFFF"/>
          </a:solidFill>
          <a:ln w="19050">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en-US" sz="1100" b="1" dirty="0" smtClean="0">
                <a:effectLst/>
                <a:latin typeface="Times New Roman"/>
                <a:ea typeface="Calibri"/>
                <a:cs typeface="Times New Roman"/>
              </a:rPr>
              <a:t>Request for Evidence</a:t>
            </a:r>
            <a:endParaRPr lang="en-US" sz="1100" b="1" dirty="0" smtClean="0">
              <a:effectLst/>
              <a:latin typeface="Calibri"/>
              <a:ea typeface="Calibri"/>
              <a:cs typeface="Times New Roman"/>
            </a:endParaRPr>
          </a:p>
          <a:p>
            <a:pPr marL="0" marR="0" algn="ctr">
              <a:lnSpc>
                <a:spcPct val="115000"/>
              </a:lnSpc>
              <a:spcBef>
                <a:spcPts val="0"/>
              </a:spcBef>
              <a:spcAft>
                <a:spcPts val="1000"/>
              </a:spcAft>
            </a:pPr>
            <a:endParaRPr lang="en-US" sz="1100" dirty="0" smtClean="0">
              <a:latin typeface="Times New Roman"/>
              <a:ea typeface="Calibri"/>
              <a:cs typeface="Times New Roman"/>
            </a:endParaRPr>
          </a:p>
          <a:p>
            <a:pPr marL="0" marR="0" algn="ctr">
              <a:lnSpc>
                <a:spcPct val="115000"/>
              </a:lnSpc>
              <a:spcBef>
                <a:spcPts val="0"/>
              </a:spcBef>
              <a:spcAft>
                <a:spcPts val="1000"/>
              </a:spcAft>
            </a:pPr>
            <a:r>
              <a:rPr lang="en-US" sz="1100" b="1" dirty="0" smtClean="0">
                <a:effectLst/>
                <a:latin typeface="Times New Roman"/>
                <a:ea typeface="Calibri"/>
                <a:cs typeface="Times New Roman"/>
              </a:rPr>
              <a:t>   Administrative        Processing</a:t>
            </a:r>
            <a:endParaRPr lang="en-US" sz="1100" b="1" dirty="0">
              <a:latin typeface="Calibri"/>
              <a:ea typeface="Calibri"/>
              <a:cs typeface="Times New Roman"/>
            </a:endParaRPr>
          </a:p>
          <a:p>
            <a:pPr marL="0" marR="0" algn="ctr">
              <a:lnSpc>
                <a:spcPct val="115000"/>
              </a:lnSpc>
              <a:spcBef>
                <a:spcPts val="0"/>
              </a:spcBef>
              <a:spcAft>
                <a:spcPts val="1000"/>
              </a:spcAft>
            </a:pPr>
            <a:endParaRPr lang="en-US" sz="1100" b="1" dirty="0" smtClean="0">
              <a:effectLst/>
              <a:latin typeface="Calibri"/>
              <a:ea typeface="Calibri"/>
              <a:cs typeface="Times New Roman"/>
            </a:endParaRPr>
          </a:p>
          <a:p>
            <a:pPr marL="0" marR="0" algn="ctr">
              <a:lnSpc>
                <a:spcPct val="115000"/>
              </a:lnSpc>
              <a:spcBef>
                <a:spcPts val="0"/>
              </a:spcBef>
              <a:spcAft>
                <a:spcPts val="1000"/>
              </a:spcAft>
            </a:pPr>
            <a:r>
              <a:rPr lang="en-US" sz="1100" dirty="0" smtClean="0">
                <a:effectLst/>
                <a:latin typeface="Times New Roman"/>
                <a:ea typeface="Calibri"/>
                <a:cs typeface="Times New Roman"/>
              </a:rPr>
              <a:t> </a:t>
            </a:r>
            <a:r>
              <a:rPr lang="en-US" sz="1100" b="1" dirty="0" smtClean="0">
                <a:effectLst/>
                <a:latin typeface="Times New Roman"/>
                <a:ea typeface="Calibri"/>
                <a:cs typeface="Times New Roman"/>
              </a:rPr>
              <a:t>Visa Issuance </a:t>
            </a:r>
            <a:endParaRPr lang="en-US" sz="1100" b="1" dirty="0">
              <a:latin typeface="Times New Roman" panose="02020603050405020304" pitchFamily="18" charset="0"/>
              <a:ea typeface="Calibri"/>
              <a:cs typeface="Times New Roman" panose="02020603050405020304" pitchFamily="18" charset="0"/>
            </a:endParaRPr>
          </a:p>
          <a:p>
            <a:pPr marL="457200" marR="0">
              <a:lnSpc>
                <a:spcPct val="115000"/>
              </a:lnSpc>
              <a:spcBef>
                <a:spcPts val="0"/>
              </a:spcBef>
              <a:spcAft>
                <a:spcPts val="1000"/>
              </a:spcAft>
            </a:pPr>
            <a:endParaRPr lang="en-US" sz="1100" b="1" dirty="0">
              <a:latin typeface="Times New Roman" panose="02020603050405020304" pitchFamily="18" charset="0"/>
              <a:ea typeface="Calibri"/>
              <a:cs typeface="Times New Roman" panose="02020603050405020304" pitchFamily="18" charset="0"/>
            </a:endParaRPr>
          </a:p>
          <a:p>
            <a:pPr marL="457200" marR="0">
              <a:lnSpc>
                <a:spcPct val="115000"/>
              </a:lnSpc>
              <a:spcBef>
                <a:spcPts val="0"/>
              </a:spcBef>
              <a:spcAft>
                <a:spcPts val="1000"/>
              </a:spcAft>
            </a:pPr>
            <a:r>
              <a:rPr lang="en-US" sz="1100" b="1" dirty="0" smtClean="0">
                <a:latin typeface="Times New Roman" panose="02020603050405020304" pitchFamily="18" charset="0"/>
                <a:ea typeface="Calibri"/>
                <a:cs typeface="Times New Roman" panose="02020603050405020304" pitchFamily="18" charset="0"/>
              </a:rPr>
              <a:t>   Flight </a:t>
            </a:r>
            <a:endParaRPr lang="en-US" sz="1100" b="1" dirty="0">
              <a:latin typeface="Times New Roman" panose="02020603050405020304" pitchFamily="18" charset="0"/>
              <a:ea typeface="Calibri"/>
              <a:cs typeface="Times New Roman" panose="02020603050405020304" pitchFamily="18" charset="0"/>
            </a:endParaRPr>
          </a:p>
          <a:p>
            <a:pPr marL="457200" marR="0">
              <a:lnSpc>
                <a:spcPct val="115000"/>
              </a:lnSpc>
              <a:spcBef>
                <a:spcPts val="0"/>
              </a:spcBef>
              <a:spcAft>
                <a:spcPts val="1000"/>
              </a:spcAft>
            </a:pPr>
            <a:r>
              <a:rPr lang="en-US" sz="1100" dirty="0" smtClean="0">
                <a:latin typeface="Times New Roman" panose="02020603050405020304" pitchFamily="18" charset="0"/>
                <a:ea typeface="Calibri"/>
                <a:cs typeface="Times New Roman" panose="02020603050405020304" pitchFamily="18" charset="0"/>
              </a:rPr>
              <a:t> </a:t>
            </a:r>
            <a:endParaRPr lang="en-US" sz="1100" dirty="0">
              <a:latin typeface="Times New Roman" panose="02020603050405020304" pitchFamily="18" charset="0"/>
              <a:ea typeface="Calibri"/>
              <a:cs typeface="Times New Roman" panose="02020603050405020304" pitchFamily="18" charset="0"/>
            </a:endParaRPr>
          </a:p>
        </p:txBody>
      </p:sp>
      <p:cxnSp>
        <p:nvCxnSpPr>
          <p:cNvPr id="13" name="Straight Arrow Connector 12"/>
          <p:cNvCxnSpPr/>
          <p:nvPr/>
        </p:nvCxnSpPr>
        <p:spPr>
          <a:xfrm>
            <a:off x="8188779" y="1843086"/>
            <a:ext cx="0" cy="33235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4" name="Straight Arrow Connector 13"/>
          <p:cNvCxnSpPr/>
          <p:nvPr/>
        </p:nvCxnSpPr>
        <p:spPr>
          <a:xfrm>
            <a:off x="8188779" y="2616649"/>
            <a:ext cx="0" cy="31568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5" name="Straight Arrow Connector 14"/>
          <p:cNvCxnSpPr/>
          <p:nvPr/>
        </p:nvCxnSpPr>
        <p:spPr>
          <a:xfrm>
            <a:off x="8164286" y="3298373"/>
            <a:ext cx="0" cy="31568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7" name="Straight Connector 16"/>
          <p:cNvCxnSpPr>
            <a:stCxn id="3" idx="2"/>
            <a:endCxn id="4" idx="0"/>
          </p:cNvCxnSpPr>
          <p:nvPr/>
        </p:nvCxnSpPr>
        <p:spPr>
          <a:xfrm>
            <a:off x="1460046" y="2276475"/>
            <a:ext cx="0" cy="619125"/>
          </a:xfrm>
          <a:prstGeom prst="line">
            <a:avLst/>
          </a:prstGeom>
        </p:spPr>
        <p:style>
          <a:lnRef idx="2">
            <a:schemeClr val="dk1"/>
          </a:lnRef>
          <a:fillRef idx="0">
            <a:schemeClr val="dk1"/>
          </a:fillRef>
          <a:effectRef idx="1">
            <a:schemeClr val="dk1"/>
          </a:effectRef>
          <a:fontRef idx="minor">
            <a:schemeClr val="tx1"/>
          </a:fontRef>
        </p:style>
      </p:cxnSp>
      <p:cxnSp>
        <p:nvCxnSpPr>
          <p:cNvPr id="19" name="Straight Connector 18"/>
          <p:cNvCxnSpPr/>
          <p:nvPr/>
        </p:nvCxnSpPr>
        <p:spPr>
          <a:xfrm flipH="1">
            <a:off x="2669721" y="2667000"/>
            <a:ext cx="225879" cy="457200"/>
          </a:xfrm>
          <a:prstGeom prst="line">
            <a:avLst/>
          </a:prstGeom>
        </p:spPr>
        <p:style>
          <a:lnRef idx="2">
            <a:schemeClr val="dk1"/>
          </a:lnRef>
          <a:fillRef idx="0">
            <a:schemeClr val="dk1"/>
          </a:fillRef>
          <a:effectRef idx="1">
            <a:schemeClr val="dk1"/>
          </a:effectRef>
          <a:fontRef idx="minor">
            <a:schemeClr val="tx1"/>
          </a:fontRef>
        </p:style>
      </p:cxnSp>
      <p:cxnSp>
        <p:nvCxnSpPr>
          <p:cNvPr id="21" name="Straight Connector 20"/>
          <p:cNvCxnSpPr/>
          <p:nvPr/>
        </p:nvCxnSpPr>
        <p:spPr>
          <a:xfrm>
            <a:off x="2669721" y="3298373"/>
            <a:ext cx="225879" cy="302077"/>
          </a:xfrm>
          <a:prstGeom prst="line">
            <a:avLst/>
          </a:prstGeom>
        </p:spPr>
        <p:style>
          <a:lnRef idx="2">
            <a:schemeClr val="dk1"/>
          </a:lnRef>
          <a:fillRef idx="0">
            <a:schemeClr val="dk1"/>
          </a:fillRef>
          <a:effectRef idx="1">
            <a:schemeClr val="dk1"/>
          </a:effectRef>
          <a:fontRef idx="minor">
            <a:schemeClr val="tx1"/>
          </a:fontRef>
        </p:style>
      </p:cxnSp>
      <p:cxnSp>
        <p:nvCxnSpPr>
          <p:cNvPr id="23" name="Straight Connector 22"/>
          <p:cNvCxnSpPr>
            <a:stCxn id="5" idx="3"/>
          </p:cNvCxnSpPr>
          <p:nvPr/>
        </p:nvCxnSpPr>
        <p:spPr>
          <a:xfrm flipV="1">
            <a:off x="4591050" y="2355056"/>
            <a:ext cx="209550" cy="1"/>
          </a:xfrm>
          <a:prstGeom prst="line">
            <a:avLst/>
          </a:prstGeom>
        </p:spPr>
        <p:style>
          <a:lnRef idx="2">
            <a:schemeClr val="dk1"/>
          </a:lnRef>
          <a:fillRef idx="0">
            <a:schemeClr val="dk1"/>
          </a:fillRef>
          <a:effectRef idx="1">
            <a:schemeClr val="dk1"/>
          </a:effectRef>
          <a:fontRef idx="minor">
            <a:schemeClr val="tx1"/>
          </a:fontRef>
        </p:style>
      </p:cxnSp>
      <p:cxnSp>
        <p:nvCxnSpPr>
          <p:cNvPr id="25" name="Straight Connector 24"/>
          <p:cNvCxnSpPr/>
          <p:nvPr/>
        </p:nvCxnSpPr>
        <p:spPr>
          <a:xfrm flipV="1">
            <a:off x="4591050" y="3806938"/>
            <a:ext cx="209550" cy="1"/>
          </a:xfrm>
          <a:prstGeom prst="line">
            <a:avLst/>
          </a:prstGeom>
        </p:spPr>
        <p:style>
          <a:lnRef idx="2">
            <a:schemeClr val="dk1"/>
          </a:lnRef>
          <a:fillRef idx="0">
            <a:schemeClr val="dk1"/>
          </a:fillRef>
          <a:effectRef idx="1">
            <a:schemeClr val="dk1"/>
          </a:effectRef>
          <a:fontRef idx="minor">
            <a:schemeClr val="tx1"/>
          </a:fontRef>
        </p:style>
      </p:cxnSp>
      <p:cxnSp>
        <p:nvCxnSpPr>
          <p:cNvPr id="26" name="Straight Connector 25"/>
          <p:cNvCxnSpPr/>
          <p:nvPr/>
        </p:nvCxnSpPr>
        <p:spPr>
          <a:xfrm>
            <a:off x="7219950" y="2175442"/>
            <a:ext cx="171450" cy="179615"/>
          </a:xfrm>
          <a:prstGeom prst="line">
            <a:avLst/>
          </a:prstGeom>
        </p:spPr>
        <p:style>
          <a:lnRef idx="2">
            <a:schemeClr val="dk1"/>
          </a:lnRef>
          <a:fillRef idx="0">
            <a:schemeClr val="dk1"/>
          </a:fillRef>
          <a:effectRef idx="1">
            <a:schemeClr val="dk1"/>
          </a:effectRef>
          <a:fontRef idx="minor">
            <a:schemeClr val="tx1"/>
          </a:fontRef>
        </p:style>
      </p:cxnSp>
      <p:cxnSp>
        <p:nvCxnSpPr>
          <p:cNvPr id="28" name="Straight Connector 27"/>
          <p:cNvCxnSpPr/>
          <p:nvPr/>
        </p:nvCxnSpPr>
        <p:spPr>
          <a:xfrm flipV="1">
            <a:off x="7219950" y="3806939"/>
            <a:ext cx="171450" cy="307861"/>
          </a:xfrm>
          <a:prstGeom prst="line">
            <a:avLst/>
          </a:prstGeom>
        </p:spPr>
        <p:style>
          <a:lnRef idx="2">
            <a:schemeClr val="dk1"/>
          </a:lnRef>
          <a:fillRef idx="0">
            <a:schemeClr val="dk1"/>
          </a:fillRef>
          <a:effectRef idx="1">
            <a:schemeClr val="dk1"/>
          </a:effectRef>
          <a:fontRef idx="minor">
            <a:schemeClr val="tx1"/>
          </a:fontRef>
        </p:style>
      </p:cxnSp>
      <p:sp>
        <p:nvSpPr>
          <p:cNvPr id="8" name="Footer Placeholder 7"/>
          <p:cNvSpPr>
            <a:spLocks noGrp="1"/>
          </p:cNvSpPr>
          <p:nvPr>
            <p:ph type="ftr" sz="quarter" idx="11"/>
          </p:nvPr>
        </p:nvSpPr>
        <p:spPr/>
        <p:txBody>
          <a:bodyPr/>
          <a:lstStyle/>
          <a:p>
            <a:r>
              <a:rPr lang="en-US" smtClean="0"/>
              <a:t>Last updated 06/21/2019-This was created by the International Institute of Minnesota </a:t>
            </a:r>
            <a:endParaRPr lang="en-US"/>
          </a:p>
        </p:txBody>
      </p:sp>
      <p:sp>
        <p:nvSpPr>
          <p:cNvPr id="10" name="Slide Number Placeholder 9"/>
          <p:cNvSpPr>
            <a:spLocks noGrp="1"/>
          </p:cNvSpPr>
          <p:nvPr>
            <p:ph type="sldNum" sz="quarter" idx="12"/>
          </p:nvPr>
        </p:nvSpPr>
        <p:spPr/>
        <p:txBody>
          <a:bodyPr/>
          <a:lstStyle/>
          <a:p>
            <a:fld id="{FC0686B5-FA0E-49F5-BFCA-01C9F35DA2FC}" type="slidenum">
              <a:rPr lang="en-US" smtClean="0"/>
              <a:t>4</a:t>
            </a:fld>
            <a:endParaRPr lang="en-US"/>
          </a:p>
        </p:txBody>
      </p:sp>
      <p:pic>
        <p:nvPicPr>
          <p:cNvPr id="22" name="Picture 2" descr="S:\Logo Scans\New logo\Logo.Vertical.Color - Invisible Background.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39195" y="5286554"/>
            <a:ext cx="1579787" cy="10531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6686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337</TotalTime>
  <Words>461</Words>
  <Application>Microsoft Office PowerPoint</Application>
  <PresentationFormat>On-screen Show (4:3)</PresentationFormat>
  <Paragraphs>120</Paragraphs>
  <Slides>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Century Gothic</vt:lpstr>
      <vt:lpstr>Courier New</vt:lpstr>
      <vt:lpstr>Palatino Linotype</vt:lpstr>
      <vt:lpstr>Times New Roman</vt:lpstr>
      <vt:lpstr>Executive</vt:lpstr>
      <vt:lpstr>I-730 Follow-To-Join (FTJ) Refugee/Asylee Updates </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Beverly Skulratana</dc:creator>
  <cp:lastModifiedBy>Sarah Brenes</cp:lastModifiedBy>
  <cp:revision>31</cp:revision>
  <dcterms:created xsi:type="dcterms:W3CDTF">2019-06-12T23:14:45Z</dcterms:created>
  <dcterms:modified xsi:type="dcterms:W3CDTF">2019-08-06T14:31:09Z</dcterms:modified>
</cp:coreProperties>
</file>